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mp4" ContentType="video/unknown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3" r:id="rId1"/>
  </p:sldMasterIdLst>
  <p:notesMasterIdLst>
    <p:notesMasterId r:id="rId33"/>
  </p:notesMasterIdLst>
  <p:sldIdLst>
    <p:sldId id="273" r:id="rId2"/>
    <p:sldId id="291" r:id="rId3"/>
    <p:sldId id="292" r:id="rId4"/>
    <p:sldId id="294" r:id="rId5"/>
    <p:sldId id="295" r:id="rId6"/>
    <p:sldId id="393" r:id="rId7"/>
    <p:sldId id="297" r:id="rId8"/>
    <p:sldId id="299" r:id="rId9"/>
    <p:sldId id="315" r:id="rId10"/>
    <p:sldId id="369" r:id="rId11"/>
    <p:sldId id="298" r:id="rId12"/>
    <p:sldId id="300" r:id="rId13"/>
    <p:sldId id="277" r:id="rId14"/>
    <p:sldId id="380" r:id="rId15"/>
    <p:sldId id="391" r:id="rId16"/>
    <p:sldId id="310" r:id="rId17"/>
    <p:sldId id="278" r:id="rId18"/>
    <p:sldId id="338" r:id="rId19"/>
    <p:sldId id="311" r:id="rId20"/>
    <p:sldId id="280" r:id="rId21"/>
    <p:sldId id="345" r:id="rId22"/>
    <p:sldId id="312" r:id="rId23"/>
    <p:sldId id="283" r:id="rId24"/>
    <p:sldId id="356" r:id="rId25"/>
    <p:sldId id="313" r:id="rId26"/>
    <p:sldId id="394" r:id="rId27"/>
    <p:sldId id="389" r:id="rId28"/>
    <p:sldId id="309" r:id="rId29"/>
    <p:sldId id="286" r:id="rId30"/>
    <p:sldId id="314" r:id="rId31"/>
    <p:sldId id="392" r:id="rId3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413" autoAdjust="0"/>
    <p:restoredTop sz="61750" autoAdjust="0"/>
  </p:normalViewPr>
  <p:slideViewPr>
    <p:cSldViewPr snapToObjects="1" showGuides="1">
      <p:cViewPr varScale="1">
        <p:scale>
          <a:sx n="105" d="100"/>
          <a:sy n="105" d="100"/>
        </p:scale>
        <p:origin x="-528" y="-112"/>
      </p:cViewPr>
      <p:guideLst>
        <p:guide orient="horz" pos="2160"/>
        <p:guide pos="273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76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notesMaster" Target="notesMasters/notesMaster1.xml"/><Relationship Id="rId34" Type="http://schemas.openxmlformats.org/officeDocument/2006/relationships/printerSettings" Target="printerSettings/printerSettings1.bin"/><Relationship Id="rId35" Type="http://schemas.openxmlformats.org/officeDocument/2006/relationships/presProps" Target="presProps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theme" Target="theme/theme1.xml"/><Relationship Id="rId3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E0160B-3B19-0044-8D37-7D3A126E0069}" type="datetimeFigureOut">
              <a:rPr lang="en-US" smtClean="0"/>
              <a:pPr/>
              <a:t>7/22/14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05ED3A-1F16-164C-B0D8-C4E1C02458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56754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Tx/>
              <a:buNone/>
            </a:pPr>
            <a:r>
              <a:rPr lang="en-US" dirty="0" smtClean="0"/>
              <a:t>OUTLINE</a:t>
            </a:r>
            <a:r>
              <a:rPr lang="en-US" baseline="0" dirty="0" smtClean="0"/>
              <a:t> OF PRESENTATION TOPICS:</a:t>
            </a:r>
          </a:p>
          <a:p>
            <a:pPr marL="228600" indent="-228600">
              <a:buFontTx/>
              <a:buAutoNum type="arabicPeriod"/>
            </a:pPr>
            <a:r>
              <a:rPr lang="en-US" sz="1200" dirty="0" smtClean="0"/>
              <a:t>Say “NO!” to cyber-bullies</a:t>
            </a:r>
          </a:p>
          <a:p>
            <a:pPr marL="228600" indent="-228600">
              <a:buFontTx/>
              <a:buAutoNum type="arabicPeriod"/>
            </a:pPr>
            <a:r>
              <a:rPr lang="en-US" sz="1200" dirty="0" smtClean="0"/>
              <a:t>Protect your personal information</a:t>
            </a:r>
          </a:p>
          <a:p>
            <a:pPr marL="228600" indent="-228600">
              <a:buFontTx/>
              <a:buAutoNum type="arabicPeriod"/>
            </a:pPr>
            <a:r>
              <a:rPr lang="en-US" sz="1200" dirty="0" smtClean="0"/>
              <a:t>Don’t “friend” strangers online </a:t>
            </a:r>
          </a:p>
          <a:p>
            <a:pPr marL="228600" indent="-228600">
              <a:buFontTx/>
              <a:buAutoNum type="arabicPeriod" startAt="4"/>
            </a:pPr>
            <a:r>
              <a:rPr lang="en-US" sz="1200" dirty="0" smtClean="0"/>
              <a:t>Only</a:t>
            </a:r>
            <a:r>
              <a:rPr lang="en-US" sz="1200" baseline="0" dirty="0" smtClean="0"/>
              <a:t> post appropriate pictures</a:t>
            </a:r>
          </a:p>
          <a:p>
            <a:pPr marL="228600" marR="0" indent="-2286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 startAt="4"/>
              <a:tabLst/>
              <a:defRPr/>
            </a:pPr>
            <a:r>
              <a:rPr lang="en-US" sz="1200" dirty="0" smtClean="0"/>
              <a:t>Tell an adult you trust</a:t>
            </a:r>
          </a:p>
          <a:p>
            <a:pPr>
              <a:buFontTx/>
              <a:buNone/>
            </a:pPr>
            <a:endParaRPr lang="en-US" dirty="0" smtClean="0"/>
          </a:p>
          <a:p>
            <a:pPr>
              <a:buFontTx/>
              <a:buNone/>
            </a:pPr>
            <a:endParaRPr lang="en-US" dirty="0" smtClean="0"/>
          </a:p>
          <a:p>
            <a:pPr>
              <a:buFontTx/>
              <a:buNone/>
            </a:pPr>
            <a:r>
              <a:rPr lang="en-US" dirty="0" smtClean="0"/>
              <a:t>Introduce </a:t>
            </a:r>
            <a:r>
              <a:rPr lang="en-US" dirty="0" smtClean="0"/>
              <a:t>yourself and </a:t>
            </a:r>
            <a:r>
              <a:rPr lang="en-US" dirty="0" err="1" smtClean="0"/>
              <a:t>NetSafe</a:t>
            </a:r>
            <a:r>
              <a:rPr lang="en-US" baseline="0" dirty="0" smtClean="0"/>
              <a:t> Utah. Explain that there is a </a:t>
            </a:r>
            <a:r>
              <a:rPr lang="en-US" baseline="0" dirty="0" err="1" smtClean="0"/>
              <a:t>NetSafe</a:t>
            </a:r>
            <a:r>
              <a:rPr lang="en-US" baseline="0" dirty="0" smtClean="0"/>
              <a:t> Utah web site where you can find many of the videos that you will see today along with other valuable resources regarding Internet safety.</a:t>
            </a:r>
          </a:p>
          <a:p>
            <a:pPr>
              <a:buFontTx/>
              <a:buNone/>
            </a:pPr>
            <a:endParaRPr lang="en-US" baseline="0" dirty="0" smtClean="0"/>
          </a:p>
          <a:p>
            <a:pPr>
              <a:buFontTx/>
              <a:buNone/>
            </a:pPr>
            <a:r>
              <a:rPr lang="en-US" dirty="0" smtClean="0"/>
              <a:t>Here are some good questions/comments to start out the presentation</a:t>
            </a:r>
            <a:r>
              <a:rPr lang="en-US" dirty="0" smtClean="0"/>
              <a:t>:</a:t>
            </a:r>
          </a:p>
          <a:p>
            <a:pPr>
              <a:buFont typeface="Arial"/>
              <a:buChar char="•"/>
            </a:pPr>
            <a:r>
              <a:rPr lang="en-US" dirty="0" smtClean="0"/>
              <a:t>When I was young, very few people could access</a:t>
            </a:r>
            <a:r>
              <a:rPr lang="en-US" baseline="0" dirty="0" smtClean="0"/>
              <a:t> the Internet; only the military and a few universities had Internet access.  Today the Internet seems to be everywhere:  school, libraries, homes, restaurants, etc.</a:t>
            </a:r>
          </a:p>
          <a:p>
            <a:pPr>
              <a:buFont typeface="Arial"/>
              <a:buChar char="•"/>
            </a:pPr>
            <a:r>
              <a:rPr lang="en-US" baseline="0" dirty="0" smtClean="0"/>
              <a:t>Besides computers, what other devices are people using to access the Internet?</a:t>
            </a:r>
          </a:p>
          <a:p>
            <a:pPr lvl="1">
              <a:buFont typeface="Arial"/>
              <a:buChar char="•"/>
            </a:pPr>
            <a:r>
              <a:rPr lang="en-US" baseline="0" dirty="0" smtClean="0"/>
              <a:t>Smart phones</a:t>
            </a:r>
          </a:p>
          <a:p>
            <a:pPr lvl="1">
              <a:buFont typeface="Arial"/>
              <a:buChar char="•"/>
            </a:pPr>
            <a:r>
              <a:rPr lang="en-US" baseline="0" dirty="0" smtClean="0"/>
              <a:t>Tablets</a:t>
            </a:r>
          </a:p>
          <a:p>
            <a:pPr lvl="1">
              <a:buFont typeface="Arial"/>
              <a:buChar char="•"/>
            </a:pPr>
            <a:r>
              <a:rPr lang="en-US" baseline="0" dirty="0" smtClean="0"/>
              <a:t>Smart TVs</a:t>
            </a:r>
          </a:p>
          <a:p>
            <a:pPr lvl="1">
              <a:buFont typeface="Arial"/>
              <a:buChar char="•"/>
            </a:pPr>
            <a:r>
              <a:rPr lang="en-US" baseline="0" dirty="0" smtClean="0"/>
              <a:t>Gaming consoles (X-Box, Wii, PlayStation, etc.)</a:t>
            </a:r>
            <a:endParaRPr lang="en-US" dirty="0" smtClean="0"/>
          </a:p>
          <a:p>
            <a:pPr>
              <a:buFont typeface="Arial"/>
              <a:buChar char="•"/>
            </a:pPr>
            <a:r>
              <a:rPr lang="en-US" dirty="0" smtClean="0"/>
              <a:t>The Internet can</a:t>
            </a:r>
            <a:r>
              <a:rPr lang="en-US" baseline="0" dirty="0" smtClean="0"/>
              <a:t> be a wonderful resource and a fun place to spend time:</a:t>
            </a:r>
          </a:p>
          <a:p>
            <a:pPr lvl="1">
              <a:buFont typeface="Arial"/>
              <a:buChar char="•"/>
            </a:pPr>
            <a:r>
              <a:rPr lang="en-US" baseline="0" dirty="0" smtClean="0"/>
              <a:t>Homework help</a:t>
            </a:r>
          </a:p>
          <a:p>
            <a:pPr lvl="1">
              <a:buFont typeface="Arial"/>
              <a:buChar char="•"/>
            </a:pPr>
            <a:r>
              <a:rPr lang="en-US" baseline="0" dirty="0" smtClean="0"/>
              <a:t>Online classes</a:t>
            </a:r>
          </a:p>
          <a:p>
            <a:pPr lvl="1">
              <a:buFont typeface="Arial"/>
              <a:buChar char="•"/>
            </a:pPr>
            <a:r>
              <a:rPr lang="en-US" baseline="0" dirty="0" smtClean="0"/>
              <a:t>Educational and other information resources</a:t>
            </a:r>
          </a:p>
          <a:p>
            <a:pPr lvl="1">
              <a:buFont typeface="Arial"/>
              <a:buChar char="•"/>
            </a:pPr>
            <a:r>
              <a:rPr lang="en-US" baseline="0" dirty="0" smtClean="0"/>
              <a:t>Games, music, videos</a:t>
            </a:r>
          </a:p>
          <a:p>
            <a:pPr lvl="1">
              <a:buFont typeface="Arial"/>
              <a:buChar char="•"/>
            </a:pPr>
            <a:r>
              <a:rPr lang="en-US" baseline="0" dirty="0" smtClean="0"/>
              <a:t>Social Media</a:t>
            </a:r>
          </a:p>
          <a:p>
            <a:pPr lvl="1">
              <a:buFont typeface="Arial"/>
              <a:buNone/>
            </a:pPr>
            <a:endParaRPr lang="en-US" baseline="0" dirty="0" smtClean="0"/>
          </a:p>
          <a:p>
            <a:pPr>
              <a:buFont typeface="Arial"/>
              <a:buChar char="•"/>
            </a:pPr>
            <a:r>
              <a:rPr lang="en-US" baseline="0" dirty="0" smtClean="0"/>
              <a:t>The Internet </a:t>
            </a:r>
            <a:r>
              <a:rPr lang="en-US" baseline="0" dirty="0" smtClean="0"/>
              <a:t>can be a great </a:t>
            </a:r>
            <a:r>
              <a:rPr lang="en-US" baseline="0" dirty="0" smtClean="0"/>
              <a:t>place to spend time, but we also need to be careful.</a:t>
            </a:r>
          </a:p>
          <a:p>
            <a:pPr>
              <a:buFont typeface="Arial"/>
              <a:buChar char="•"/>
            </a:pPr>
            <a:r>
              <a:rPr lang="en-US" baseline="0" dirty="0" smtClean="0"/>
              <a:t>Just like </a:t>
            </a:r>
            <a:r>
              <a:rPr lang="en-US" baseline="0" dirty="0" smtClean="0"/>
              <a:t>we have to follow traffic </a:t>
            </a:r>
            <a:r>
              <a:rPr lang="en-US" baseline="0" dirty="0" smtClean="0"/>
              <a:t>rules when </a:t>
            </a:r>
            <a:r>
              <a:rPr lang="en-US" baseline="0" dirty="0" smtClean="0"/>
              <a:t>we </a:t>
            </a:r>
            <a:r>
              <a:rPr lang="en-US" baseline="0" dirty="0" smtClean="0"/>
              <a:t>drive a </a:t>
            </a:r>
            <a:r>
              <a:rPr lang="en-US" baseline="0" dirty="0" smtClean="0"/>
              <a:t>car, we also </a:t>
            </a:r>
            <a:r>
              <a:rPr lang="en-US" baseline="0" dirty="0" smtClean="0"/>
              <a:t>need to follow rules on the Internet </a:t>
            </a:r>
            <a:r>
              <a:rPr lang="en-US" baseline="0" dirty="0" smtClean="0"/>
              <a:t>in order to </a:t>
            </a:r>
            <a:r>
              <a:rPr lang="en-US" baseline="0" dirty="0" smtClean="0"/>
              <a:t>be safe.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5ED3A-1F16-164C-B0D8-C4E1C02458A7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Video: Cyber-Bullying (2 min 32 sec)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5ED3A-1F16-164C-B0D8-C4E1C02458A7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the three </a:t>
            </a:r>
            <a:r>
              <a:rPr lang="en-US" baseline="0" dirty="0" smtClean="0"/>
              <a:t>steps in what we can do to stop cyber-bullying. Refer back to what Joe did in the video to stop Bill from cyber-bullying </a:t>
            </a:r>
            <a:r>
              <a:rPr lang="en-US" baseline="0" dirty="0" smtClean="0"/>
              <a:t>him:</a:t>
            </a:r>
          </a:p>
          <a:p>
            <a:pPr marL="171450" indent="-171450">
              <a:buFont typeface="Arial"/>
              <a:buChar char="•"/>
            </a:pPr>
            <a:r>
              <a:rPr lang="en-US" baseline="0" dirty="0" smtClean="0"/>
              <a:t>Joe </a:t>
            </a:r>
            <a:r>
              <a:rPr lang="en-US" baseline="0" dirty="0" smtClean="0"/>
              <a:t>did not respond to Bill’s cyber-bullying, </a:t>
            </a:r>
            <a:endParaRPr lang="en-US" baseline="0" dirty="0" smtClean="0"/>
          </a:p>
          <a:p>
            <a:pPr marL="171450" indent="-171450">
              <a:buFont typeface="Arial"/>
              <a:buChar char="•"/>
            </a:pPr>
            <a:r>
              <a:rPr lang="en-US" baseline="0" dirty="0" smtClean="0"/>
              <a:t>He </a:t>
            </a:r>
            <a:r>
              <a:rPr lang="en-US" baseline="0" dirty="0" smtClean="0"/>
              <a:t>saved Bill’s e-mails, text messages, and postings (evidence)</a:t>
            </a:r>
            <a:r>
              <a:rPr lang="en-US" baseline="0" dirty="0" smtClean="0"/>
              <a:t>,</a:t>
            </a:r>
          </a:p>
          <a:p>
            <a:pPr marL="171450" indent="-171450">
              <a:buFont typeface="Arial"/>
              <a:buChar char="•"/>
            </a:pPr>
            <a:r>
              <a:rPr lang="en-US" baseline="0" dirty="0" smtClean="0"/>
              <a:t>Joe showed them (the evidence) </a:t>
            </a:r>
            <a:r>
              <a:rPr lang="en-US" baseline="0" dirty="0" smtClean="0"/>
              <a:t>to his parents.</a:t>
            </a:r>
          </a:p>
          <a:p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5ED3A-1F16-164C-B0D8-C4E1C02458A7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Review the “Rule of Thumb.”</a:t>
            </a:r>
          </a:p>
          <a:p>
            <a:r>
              <a:rPr lang="en-US" baseline="0" dirty="0" smtClean="0"/>
              <a:t>Teens (and adults) will often text a message that they would never say a person face to face.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5ED3A-1F16-164C-B0D8-C4E1C02458A7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Say, “Rule #2 is ‘Protect Your Personal Information.”</a:t>
            </a:r>
          </a:p>
          <a:p>
            <a:r>
              <a:rPr lang="en-US" baseline="0" dirty="0" smtClean="0"/>
              <a:t>Ask</a:t>
            </a:r>
            <a:r>
              <a:rPr lang="en-US" baseline="0" dirty="0" smtClean="0"/>
              <a:t>, “What could happen if you posted…[bulleted items]”</a:t>
            </a:r>
          </a:p>
          <a:p>
            <a:endParaRPr lang="en-US" baseline="0" dirty="0" smtClean="0"/>
          </a:p>
          <a:p>
            <a:r>
              <a:rPr lang="en-US" dirty="0" smtClean="0"/>
              <a:t>Other</a:t>
            </a:r>
            <a:r>
              <a:rPr lang="en-US" baseline="0" dirty="0" smtClean="0"/>
              <a:t> questions that you may consider asking:</a:t>
            </a:r>
          </a:p>
          <a:p>
            <a:r>
              <a:rPr lang="en-US" baseline="0" dirty="0" smtClean="0"/>
              <a:t>- </a:t>
            </a:r>
            <a:r>
              <a:rPr lang="en-US" dirty="0" smtClean="0"/>
              <a:t>What can someone do if they get a hold of your name and social security number?</a:t>
            </a:r>
          </a:p>
          <a:p>
            <a:pPr>
              <a:buFontTx/>
              <a:buChar char="-"/>
            </a:pPr>
            <a:r>
              <a:rPr lang="en-US" dirty="0" smtClean="0"/>
              <a:t>Should we give our best friend our password to our </a:t>
            </a:r>
            <a:r>
              <a:rPr lang="en-US" dirty="0" err="1" smtClean="0"/>
              <a:t>Facebook</a:t>
            </a:r>
            <a:r>
              <a:rPr lang="en-US" baseline="0" dirty="0" smtClean="0"/>
              <a:t> or e-mail account</a:t>
            </a:r>
            <a:r>
              <a:rPr lang="en-US" dirty="0" smtClean="0"/>
              <a:t>?</a:t>
            </a:r>
          </a:p>
          <a:p>
            <a:pPr>
              <a:buFontTx/>
              <a:buChar char="-"/>
            </a:pPr>
            <a:endParaRPr lang="en-US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Introduce video on “What is Personal Information?”</a:t>
            </a:r>
            <a:endParaRPr lang="en-US" dirty="0" smtClean="0"/>
          </a:p>
          <a:p>
            <a:pPr>
              <a:buFontTx/>
              <a:buChar char="-"/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5ED3A-1F16-164C-B0D8-C4E1C02458A7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Video: What is Personal Information? (2 min 33 sec)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5ED3A-1F16-164C-B0D8-C4E1C02458A7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5ED3A-1F16-164C-B0D8-C4E1C02458A7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</a:t>
            </a:r>
            <a:r>
              <a:rPr lang="en-US" baseline="0" dirty="0" smtClean="0"/>
              <a:t> bulleted items as things that we learn from the video: “What is Personal Information?”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5ED3A-1F16-164C-B0D8-C4E1C02458A7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Say, “Rule #3 is ‘Don’t “Friend” Strangers Online.”</a:t>
            </a:r>
          </a:p>
          <a:p>
            <a:r>
              <a:rPr lang="en-US" baseline="0" dirty="0" smtClean="0"/>
              <a:t>Ask</a:t>
            </a:r>
            <a:r>
              <a:rPr lang="en-US" baseline="0" dirty="0" smtClean="0"/>
              <a:t>, “Who </a:t>
            </a:r>
            <a:r>
              <a:rPr lang="en-US" baseline="0" dirty="0" smtClean="0"/>
              <a:t>could </a:t>
            </a:r>
            <a:r>
              <a:rPr lang="en-US" baseline="0" dirty="0" smtClean="0"/>
              <a:t>you have as your online friends?”</a:t>
            </a:r>
          </a:p>
          <a:p>
            <a:r>
              <a:rPr lang="en-US" baseline="0" dirty="0" smtClean="0"/>
              <a:t>Get audience input.</a:t>
            </a:r>
          </a:p>
          <a:p>
            <a:r>
              <a:rPr lang="en-US" baseline="0" dirty="0" smtClean="0"/>
              <a:t>Introduce video on “Online Friends.”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5ED3A-1F16-164C-B0D8-C4E1C02458A7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Video: Stick</a:t>
            </a:r>
            <a:r>
              <a:rPr lang="en-US" baseline="0" dirty="0" smtClean="0"/>
              <a:t> with Your Real </a:t>
            </a:r>
            <a:r>
              <a:rPr lang="en-US" dirty="0" smtClean="0"/>
              <a:t>Friends (2 min 18 sec)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5ED3A-1F16-164C-B0D8-C4E1C02458A7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what Maggie learned in</a:t>
            </a:r>
            <a:r>
              <a:rPr lang="en-US" baseline="0" dirty="0" smtClean="0"/>
              <a:t> the video.</a:t>
            </a:r>
          </a:p>
          <a:p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5ED3A-1F16-164C-B0D8-C4E1C02458A7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“Let’s review some of the benefits of the Internet.”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5ED3A-1F16-164C-B0D8-C4E1C02458A7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Say, “Rule #4 is ‘Only Post Appropriate Pictures.”</a:t>
            </a:r>
          </a:p>
          <a:p>
            <a:r>
              <a:rPr lang="en-US" dirty="0" smtClean="0"/>
              <a:t>Make the</a:t>
            </a:r>
            <a:r>
              <a:rPr lang="en-US" baseline="0" dirty="0" smtClean="0"/>
              <a:t> point that this rule has become very important because so many cell phones today have digital cameras. </a:t>
            </a:r>
            <a:r>
              <a:rPr lang="en-US" baseline="0" dirty="0" smtClean="0"/>
              <a:t>You may ask, “How many of you have ever taken a picture with a cell phone?</a:t>
            </a:r>
            <a:r>
              <a:rPr lang="en-US" baseline="0" dirty="0" smtClean="0"/>
              <a:t>”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Introduce </a:t>
            </a:r>
            <a:r>
              <a:rPr lang="en-US" baseline="0" dirty="0" smtClean="0"/>
              <a:t>video on </a:t>
            </a:r>
            <a:r>
              <a:rPr lang="en-US" baseline="0" dirty="0" smtClean="0"/>
              <a:t>“Posting Pictures.</a:t>
            </a:r>
            <a:r>
              <a:rPr lang="en-US" baseline="0" dirty="0" smtClean="0"/>
              <a:t>”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5ED3A-1F16-164C-B0D8-C4E1C02458A7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Video: Posting</a:t>
            </a:r>
            <a:r>
              <a:rPr lang="en-US" baseline="0" dirty="0" smtClean="0"/>
              <a:t> Pictures Online (2 min 23 sec)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5ED3A-1F16-164C-B0D8-C4E1C02458A7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what Maggie</a:t>
            </a:r>
            <a:r>
              <a:rPr lang="en-US" baseline="0" dirty="0" smtClean="0"/>
              <a:t> learned from the video on “Posting </a:t>
            </a:r>
            <a:r>
              <a:rPr lang="en-US" baseline="0" dirty="0" smtClean="0"/>
              <a:t>Pictures.</a:t>
            </a:r>
            <a:r>
              <a:rPr lang="en-US" baseline="0" dirty="0" smtClean="0"/>
              <a:t>”</a:t>
            </a:r>
          </a:p>
          <a:p>
            <a:endParaRPr lang="en-US" baseline="0" dirty="0" smtClean="0"/>
          </a:p>
          <a:p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5ED3A-1F16-164C-B0D8-C4E1C02458A7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Say, “Rule #5 is ‘Tell an Adult You Trust.”</a:t>
            </a:r>
          </a:p>
          <a:p>
            <a:r>
              <a:rPr lang="en-US" baseline="0" dirty="0" smtClean="0"/>
              <a:t>Ask </a:t>
            </a:r>
            <a:r>
              <a:rPr lang="en-US" baseline="0" dirty="0" smtClean="0"/>
              <a:t>the question, “So, who is an adult you trust?</a:t>
            </a:r>
            <a:r>
              <a:rPr lang="en-US" baseline="0" dirty="0" smtClean="0"/>
              <a:t>”</a:t>
            </a:r>
          </a:p>
          <a:p>
            <a:r>
              <a:rPr lang="en-US" baseline="0" dirty="0" smtClean="0"/>
              <a:t>This next video will help answer that question and will explain why this is such an important rule.”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5ED3A-1F16-164C-B0D8-C4E1C02458A7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Video: Trusted Adults Can Help You (2 min. 20 sec)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5ED3A-1F16-164C-B0D8-C4E1C02458A7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what Maggie</a:t>
            </a:r>
            <a:r>
              <a:rPr lang="en-US" baseline="0" dirty="0" smtClean="0"/>
              <a:t> learned from this video on “Trusted Adults Can Help You.”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5ED3A-1F16-164C-B0D8-C4E1C02458A7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dirty="0" smtClean="0"/>
              <a:t>Say,</a:t>
            </a:r>
            <a:r>
              <a:rPr lang="en-US" sz="1200" baseline="0" dirty="0" smtClean="0"/>
              <a:t> “So these are the rules that will help you stay safe online.  But even following all five rules may not keep you completely safe online.”</a:t>
            </a:r>
            <a:endParaRPr lang="en-US" sz="120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5ED3A-1F16-164C-B0D8-C4E1C02458A7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19966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Ask, “What is the best Internet filter in the world?”</a:t>
            </a:r>
          </a:p>
          <a:p>
            <a:r>
              <a:rPr lang="en-US" baseline="0" dirty="0" smtClean="0"/>
              <a:t>Say, “Here are some clues”</a:t>
            </a:r>
          </a:p>
          <a:p>
            <a:r>
              <a:rPr lang="en-US" baseline="0" dirty="0" smtClean="0"/>
              <a:t>Review bulleted items.</a:t>
            </a:r>
          </a:p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5ED3A-1F16-164C-B0D8-C4E1C02458A7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Say, </a:t>
            </a:r>
            <a:r>
              <a:rPr lang="en-US" baseline="0" dirty="0" smtClean="0"/>
              <a:t>“You.” </a:t>
            </a:r>
            <a:r>
              <a:rPr lang="en-US" baseline="0" dirty="0" smtClean="0"/>
              <a:t> You can decide to </a:t>
            </a:r>
            <a:r>
              <a:rPr lang="en-US" baseline="0" dirty="0" smtClean="0"/>
              <a:t>filter out </a:t>
            </a:r>
            <a:r>
              <a:rPr lang="en-US" baseline="0" dirty="0" smtClean="0"/>
              <a:t>information and content that is inappropriate, dangerous, or offensive.  I hope you will choose to avoid the negative side of the Internet.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5ED3A-1F16-164C-B0D8-C4E1C02458A7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Say,</a:t>
            </a:r>
            <a:r>
              <a:rPr lang="en-US" baseline="0" dirty="0" smtClean="0"/>
              <a:t> “I want to challenge you to go home today and tell your family about how they can stay safe </a:t>
            </a:r>
            <a:r>
              <a:rPr lang="en-US" baseline="0" dirty="0" smtClean="0"/>
              <a:t>online.</a:t>
            </a:r>
            <a:r>
              <a:rPr lang="en-US" baseline="0" dirty="0" smtClean="0"/>
              <a:t>”</a:t>
            </a:r>
          </a:p>
          <a:p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5ED3A-1F16-164C-B0D8-C4E1C02458A7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Interestingly, </a:t>
            </a:r>
            <a:r>
              <a:rPr lang="en-US" dirty="0" smtClean="0"/>
              <a:t>some of the same things that make the Internet great also make it potentially dangerous.</a:t>
            </a:r>
            <a:endParaRPr lang="en-US" dirty="0" smtClean="0"/>
          </a:p>
          <a:p>
            <a:r>
              <a:rPr lang="en-US" dirty="0" smtClean="0"/>
              <a:t>Review</a:t>
            </a:r>
            <a:r>
              <a:rPr lang="en-US" baseline="0" dirty="0" smtClean="0"/>
              <a:t> dangers.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5ED3A-1F16-164C-B0D8-C4E1C02458A7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Tx/>
              <a:buNone/>
            </a:pPr>
            <a:r>
              <a:rPr lang="en-US" baseline="0" dirty="0" smtClean="0"/>
              <a:t>Say, “The </a:t>
            </a:r>
            <a:r>
              <a:rPr lang="en-US" baseline="0" dirty="0" err="1" smtClean="0"/>
              <a:t>NetSafe</a:t>
            </a:r>
            <a:r>
              <a:rPr lang="en-US" baseline="0" dirty="0" smtClean="0"/>
              <a:t> Utah web site is where you can find many of the videos that you saw today and other valuable resources.”</a:t>
            </a:r>
          </a:p>
          <a:p>
            <a:pPr>
              <a:buFontTx/>
              <a:buNone/>
            </a:pP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5ED3A-1F16-164C-B0D8-C4E1C02458A7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Tx/>
              <a:buNone/>
            </a:pPr>
            <a:r>
              <a:rPr lang="en-US" baseline="0" dirty="0" smtClean="0"/>
              <a:t>That concludes my presentation. </a:t>
            </a:r>
            <a:endParaRPr lang="en-US" baseline="0" smtClean="0"/>
          </a:p>
          <a:p>
            <a:pPr>
              <a:buFontTx/>
              <a:buNone/>
            </a:pPr>
            <a:endParaRPr lang="en-US" baseline="0" smtClean="0"/>
          </a:p>
          <a:p>
            <a:pPr>
              <a:buFontTx/>
              <a:buNone/>
            </a:pPr>
            <a:r>
              <a:rPr lang="en-US" baseline="0" dirty="0" smtClean="0"/>
              <a:t>The end.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5ED3A-1F16-164C-B0D8-C4E1C02458A7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Say, “Let’s </a:t>
            </a:r>
            <a:r>
              <a:rPr lang="en-US" baseline="0" dirty="0" smtClean="0"/>
              <a:t>take a moment to talk about the “Profile of a Teenager.” This helps us to understand why teens </a:t>
            </a:r>
            <a:r>
              <a:rPr lang="en-US" baseline="0" dirty="0" smtClean="0"/>
              <a:t>may be extra vulnerable </a:t>
            </a:r>
            <a:r>
              <a:rPr lang="en-US" baseline="0" dirty="0" smtClean="0"/>
              <a:t>to the dangers on the Internet.”</a:t>
            </a:r>
          </a:p>
          <a:p>
            <a:r>
              <a:rPr lang="en-US" baseline="0" dirty="0" smtClean="0"/>
              <a:t>Review bullet points for “Profile of a Teenager.”</a:t>
            </a:r>
          </a:p>
          <a:p>
            <a:r>
              <a:rPr lang="en-US" baseline="0" dirty="0" smtClean="0"/>
              <a:t>Introduce “</a:t>
            </a:r>
            <a:r>
              <a:rPr lang="en-US" baseline="0" dirty="0" err="1" smtClean="0"/>
              <a:t>Chatroom</a:t>
            </a:r>
            <a:r>
              <a:rPr lang="en-US" baseline="0" dirty="0" smtClean="0"/>
              <a:t> Exchange” video by saying something about how this video is a good example of how a teenager could potentially get into </a:t>
            </a:r>
            <a:r>
              <a:rPr lang="en-US" baseline="0" dirty="0" smtClean="0"/>
              <a:t>trouble on the Internet.</a:t>
            </a:r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5ED3A-1F16-164C-B0D8-C4E1C02458A7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Video: </a:t>
            </a:r>
            <a:r>
              <a:rPr lang="en-US" dirty="0" err="1" smtClean="0"/>
              <a:t>Chatroom</a:t>
            </a:r>
            <a:r>
              <a:rPr lang="en-US" baseline="0" dirty="0" smtClean="0"/>
              <a:t> Exchange (60 seconds)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5ED3A-1F16-164C-B0D8-C4E1C02458A7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Say, “Does</a:t>
            </a:r>
            <a:r>
              <a:rPr lang="en-US" baseline="0" dirty="0" smtClean="0"/>
              <a:t> the girl in the video really know what she’s doing?”</a:t>
            </a:r>
          </a:p>
          <a:p>
            <a:endParaRPr lang="en-US" dirty="0" smtClean="0"/>
          </a:p>
          <a:p>
            <a:r>
              <a:rPr lang="en-US" baseline="0" dirty="0" smtClean="0"/>
              <a:t>Say, “Today </a:t>
            </a:r>
            <a:r>
              <a:rPr lang="en-US" baseline="0" dirty="0" smtClean="0"/>
              <a:t>we will learn the rules of Internet </a:t>
            </a:r>
            <a:r>
              <a:rPr lang="en-US" baseline="0" dirty="0" smtClean="0"/>
              <a:t>Safety.  These rules will help you stay out of dangerous situations, like the one the girl in the video is in.”</a:t>
            </a:r>
            <a:endParaRPr lang="en-US" baseline="0" dirty="0" smtClean="0"/>
          </a:p>
          <a:p>
            <a:endParaRPr lang="en-US" baseline="0" dirty="0" smtClean="0"/>
          </a:p>
          <a:p>
            <a:pPr marL="228600" indent="-228600">
              <a:buFontTx/>
              <a:buAutoNum type="arabicPeriod"/>
            </a:pPr>
            <a:r>
              <a:rPr lang="en-US" sz="1200" dirty="0" smtClean="0"/>
              <a:t>Say “NO!” to cyber-bullies</a:t>
            </a:r>
          </a:p>
          <a:p>
            <a:pPr marL="228600" indent="-228600">
              <a:buFontTx/>
              <a:buAutoNum type="arabicPeriod"/>
            </a:pPr>
            <a:r>
              <a:rPr lang="en-US" sz="1200" dirty="0" smtClean="0"/>
              <a:t>Protect your personal information</a:t>
            </a:r>
          </a:p>
          <a:p>
            <a:pPr marL="228600" indent="-228600">
              <a:buFontTx/>
              <a:buAutoNum type="arabicPeriod"/>
            </a:pPr>
            <a:r>
              <a:rPr lang="en-US" sz="1200" dirty="0" smtClean="0"/>
              <a:t>Don’t “friend” strangers online </a:t>
            </a:r>
          </a:p>
          <a:p>
            <a:pPr marL="228600" indent="-228600">
              <a:buFontTx/>
              <a:buAutoNum type="arabicPeriod" startAt="4"/>
            </a:pPr>
            <a:r>
              <a:rPr lang="en-US" sz="1200" dirty="0" smtClean="0"/>
              <a:t>Only</a:t>
            </a:r>
            <a:r>
              <a:rPr lang="en-US" sz="1200" baseline="0" dirty="0" smtClean="0"/>
              <a:t> post appropriate pictures</a:t>
            </a:r>
          </a:p>
          <a:p>
            <a:pPr marL="228600" marR="0" indent="-2286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 startAt="4"/>
              <a:tabLst/>
              <a:defRPr/>
            </a:pPr>
            <a:r>
              <a:rPr lang="en-US" sz="1200" dirty="0" smtClean="0"/>
              <a:t>Tell an adult you trust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5ED3A-1F16-164C-B0D8-C4E1C02458A7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1996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Say, “Rule #1 is: ‘Say “NO!” to Cyber-Bullying’”</a:t>
            </a:r>
          </a:p>
          <a:p>
            <a:r>
              <a:rPr lang="en-US" dirty="0" smtClean="0"/>
              <a:t>Ask</a:t>
            </a:r>
            <a:r>
              <a:rPr lang="en-US" dirty="0" smtClean="0"/>
              <a:t>, “What is cyber-bullying?”</a:t>
            </a:r>
          </a:p>
          <a:p>
            <a:r>
              <a:rPr lang="en-US" dirty="0" smtClean="0"/>
              <a:t>Get audience input.</a:t>
            </a:r>
          </a:p>
          <a:p>
            <a:r>
              <a:rPr lang="en-US" dirty="0" smtClean="0"/>
              <a:t>Define cyber-bullying</a:t>
            </a:r>
            <a:r>
              <a:rPr lang="en-US" dirty="0" smtClean="0"/>
              <a:t>.</a:t>
            </a:r>
          </a:p>
          <a:p>
            <a:r>
              <a:rPr lang="en-US" dirty="0" smtClean="0"/>
              <a:t>Say, “This next video illustrates how painful cyber-bullying can be.”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5ED3A-1F16-164C-B0D8-C4E1C02458A7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Video: Words Hurt.</a:t>
            </a:r>
            <a:r>
              <a:rPr lang="en-US" baseline="0" dirty="0" smtClean="0"/>
              <a:t> Don’t be a part of it. (60 seconds)</a:t>
            </a:r>
          </a:p>
          <a:p>
            <a:r>
              <a:rPr lang="en-US" baseline="0" dirty="0" smtClean="0"/>
              <a:t>Produced by Concerned Children’s Advertisers (</a:t>
            </a:r>
            <a:r>
              <a:rPr lang="en-US" baseline="0" dirty="0" err="1" smtClean="0"/>
              <a:t>www.cca-kids.ca</a:t>
            </a:r>
            <a:r>
              <a:rPr lang="en-US" baseline="0" dirty="0" smtClean="0"/>
              <a:t>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5ED3A-1F16-164C-B0D8-C4E1C02458A7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the differences between bullying and cyber-bullying.</a:t>
            </a:r>
            <a:endParaRPr lang="en-US" baseline="0" dirty="0" smtClean="0"/>
          </a:p>
          <a:p>
            <a:endParaRPr lang="en-US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With older students you may want to say something like, “We will be watching some cartoons that help teach each of the Rules of Internet Safety.  The videos might seem a little childish or cheesy, but the lessons they teach are serious and important.”</a:t>
            </a:r>
            <a:endParaRPr lang="en-US" dirty="0" smtClean="0"/>
          </a:p>
          <a:p>
            <a:endParaRPr lang="en-US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Introduce video on “Cyber-bullying.”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5ED3A-1F16-164C-B0D8-C4E1C02458A7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1461247"/>
            <a:ext cx="9144000" cy="45291"/>
            <a:chOff x="0" y="1613647"/>
            <a:chExt cx="9144000" cy="45291"/>
          </a:xfrm>
        </p:grpSpPr>
        <p:cxnSp>
          <p:nvCxnSpPr>
            <p:cNvPr id="8" name="Straight Connector 7"/>
            <p:cNvCxnSpPr/>
            <p:nvPr/>
          </p:nvCxnSpPr>
          <p:spPr>
            <a:xfrm>
              <a:off x="0" y="1657350"/>
              <a:ext cx="9144000" cy="1588"/>
            </a:xfrm>
            <a:prstGeom prst="line">
              <a:avLst/>
            </a:prstGeom>
            <a:ln w="889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0" y="1613647"/>
              <a:ext cx="9144000" cy="15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 9"/>
          <p:cNvGrpSpPr/>
          <p:nvPr/>
        </p:nvGrpSpPr>
        <p:grpSpPr>
          <a:xfrm>
            <a:off x="0" y="4953000"/>
            <a:ext cx="9144000" cy="45291"/>
            <a:chOff x="0" y="1613647"/>
            <a:chExt cx="9144000" cy="45291"/>
          </a:xfrm>
        </p:grpSpPr>
        <p:cxnSp>
          <p:nvCxnSpPr>
            <p:cNvPr id="11" name="Straight Connector 10"/>
            <p:cNvCxnSpPr/>
            <p:nvPr/>
          </p:nvCxnSpPr>
          <p:spPr>
            <a:xfrm>
              <a:off x="0" y="1657350"/>
              <a:ext cx="9144000" cy="1588"/>
            </a:xfrm>
            <a:prstGeom prst="line">
              <a:avLst/>
            </a:prstGeom>
            <a:ln w="889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0" y="1613647"/>
              <a:ext cx="9144000" cy="15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114800" y="1572768"/>
            <a:ext cx="4910328" cy="2130552"/>
          </a:xfrm>
        </p:spPr>
        <p:txBody>
          <a:bodyPr vert="horz" lIns="91440" tIns="45720" rIns="91440" bIns="45720" rtlCol="0" anchor="b" anchorCtr="0">
            <a:norm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800" b="1" kern="1200">
                <a:solidFill>
                  <a:schemeClr val="tx1"/>
                </a:solidFill>
                <a:effectLst>
                  <a:outerShdw blurRad="50800" dist="50800" dir="2700000" algn="tl" rotWithShape="0">
                    <a:schemeClr val="bg1">
                      <a:alpha val="3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14800" y="3711388"/>
            <a:ext cx="4910328" cy="886968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" pitchFamily="2" charset="2"/>
              <a:buNone/>
              <a:defRPr sz="2400" b="1" kern="1200">
                <a:solidFill>
                  <a:schemeClr val="tx1">
                    <a:tint val="75000"/>
                  </a:schemeClr>
                </a:solidFill>
                <a:effectLst>
                  <a:outerShdw blurRad="50800" dist="50800" dir="270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95A53-A9E7-3444-968A-F8481D108B03}" type="datetimeFigureOut">
              <a:rPr lang="en-US" smtClean="0"/>
              <a:pPr/>
              <a:t>7/22/14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EF50F-4834-1C4B-ADBE-EFB5FB9D9FB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Oval 19"/>
          <p:cNvSpPr>
            <a:spLocks noChangeAspect="1"/>
          </p:cNvSpPr>
          <p:nvPr/>
        </p:nvSpPr>
        <p:spPr>
          <a:xfrm>
            <a:off x="121024" y="85165"/>
            <a:ext cx="4433047" cy="4433047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5000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8400000" scaled="0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chilly" dir="t">
              <a:rot lat="0" lon="0" rev="16800000"/>
            </a:lightRig>
          </a:scene3d>
          <a:sp3d>
            <a:bevelT w="127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4" name="Oval 33"/>
          <p:cNvSpPr/>
          <p:nvPr/>
        </p:nvSpPr>
        <p:spPr>
          <a:xfrm>
            <a:off x="179294" y="112058"/>
            <a:ext cx="4201255" cy="4201255"/>
          </a:xfrm>
          <a:prstGeom prst="ellipse">
            <a:avLst/>
          </a:prstGeom>
          <a:gradFill flip="none" rotWithShape="1">
            <a:gsLst>
              <a:gs pos="0">
                <a:schemeClr val="accent2">
                  <a:alpha val="30000"/>
                </a:schemeClr>
              </a:gs>
              <a:gs pos="100000">
                <a:schemeClr val="accent2">
                  <a:lumMod val="75000"/>
                  <a:alpha val="30000"/>
                </a:schemeClr>
              </a:gs>
            </a:gsLst>
            <a:lin ang="2700000" scaled="1"/>
            <a:tileRect/>
          </a:gradFill>
          <a:ln>
            <a:noFill/>
          </a:ln>
          <a:effectLst>
            <a:innerShdw blurRad="38100" dist="12700" dir="27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5" name="Oval 34"/>
          <p:cNvSpPr/>
          <p:nvPr/>
        </p:nvSpPr>
        <p:spPr>
          <a:xfrm>
            <a:off x="264460" y="138952"/>
            <a:ext cx="3988777" cy="4056383"/>
          </a:xfrm>
          <a:prstGeom prst="ellipse">
            <a:avLst/>
          </a:prstGeom>
          <a:gradFill flip="none" rotWithShape="1">
            <a:gsLst>
              <a:gs pos="0">
                <a:schemeClr val="accent2">
                  <a:alpha val="30000"/>
                </a:schemeClr>
              </a:gs>
              <a:gs pos="100000">
                <a:schemeClr val="accent2">
                  <a:lumMod val="75000"/>
                  <a:alpha val="30000"/>
                </a:schemeClr>
              </a:gs>
            </a:gsLst>
            <a:lin ang="2700000" scaled="1"/>
            <a:tileRect/>
          </a:gradFill>
          <a:ln>
            <a:noFill/>
          </a:ln>
          <a:effectLst>
            <a:innerShdw blurRad="38100" dist="12700" dir="27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7" name="Oval 36"/>
          <p:cNvSpPr/>
          <p:nvPr/>
        </p:nvSpPr>
        <p:spPr>
          <a:xfrm>
            <a:off x="264460" y="138953"/>
            <a:ext cx="3897026" cy="3897026"/>
          </a:xfrm>
          <a:prstGeom prst="ellipse">
            <a:avLst/>
          </a:prstGeom>
          <a:gradFill flip="none" rotWithShape="1">
            <a:gsLst>
              <a:gs pos="0">
                <a:schemeClr val="accent2">
                  <a:alpha val="30000"/>
                </a:schemeClr>
              </a:gs>
              <a:gs pos="100000">
                <a:schemeClr val="accent2">
                  <a:lumMod val="75000"/>
                  <a:alpha val="30000"/>
                </a:schemeClr>
              </a:gs>
            </a:gsLst>
            <a:lin ang="2700000" scaled="1"/>
            <a:tileRect/>
          </a:gradFill>
          <a:ln>
            <a:noFill/>
          </a:ln>
          <a:effectLst>
            <a:innerShdw blurRad="127000" dist="63500" dir="162000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xmlns:p14="http://schemas.microsoft.com/office/powerpoint/2010/main">
    <p:dissolve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1178859"/>
            <a:ext cx="9144000" cy="45291"/>
            <a:chOff x="0" y="1613647"/>
            <a:chExt cx="9144000" cy="45291"/>
          </a:xfrm>
        </p:grpSpPr>
        <p:cxnSp>
          <p:nvCxnSpPr>
            <p:cNvPr id="10" name="Straight Connector 9"/>
            <p:cNvCxnSpPr/>
            <p:nvPr/>
          </p:nvCxnSpPr>
          <p:spPr>
            <a:xfrm>
              <a:off x="0" y="1657350"/>
              <a:ext cx="9144000" cy="1588"/>
            </a:xfrm>
            <a:prstGeom prst="line">
              <a:avLst/>
            </a:prstGeom>
            <a:ln w="889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0" y="1613647"/>
              <a:ext cx="9144000" cy="15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oup 11"/>
          <p:cNvGrpSpPr/>
          <p:nvPr/>
        </p:nvGrpSpPr>
        <p:grpSpPr>
          <a:xfrm>
            <a:off x="0" y="5715000"/>
            <a:ext cx="9144000" cy="45291"/>
            <a:chOff x="0" y="1613647"/>
            <a:chExt cx="9144000" cy="45291"/>
          </a:xfrm>
        </p:grpSpPr>
        <p:cxnSp>
          <p:nvCxnSpPr>
            <p:cNvPr id="13" name="Straight Connector 12"/>
            <p:cNvCxnSpPr/>
            <p:nvPr/>
          </p:nvCxnSpPr>
          <p:spPr>
            <a:xfrm>
              <a:off x="0" y="1657350"/>
              <a:ext cx="9144000" cy="1588"/>
            </a:xfrm>
            <a:prstGeom prst="line">
              <a:avLst/>
            </a:prstGeom>
            <a:ln w="889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>
              <a:off x="0" y="1613647"/>
              <a:ext cx="9144000" cy="15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0"/>
            <a:ext cx="3581400" cy="1252538"/>
          </a:xfrm>
        </p:spPr>
        <p:txBody>
          <a:bodyPr anchor="b">
            <a:normAutofit/>
          </a:bodyPr>
          <a:lstStyle>
            <a:lvl1pPr algn="l">
              <a:defRPr sz="36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895600"/>
            <a:ext cx="3581400" cy="2438400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95A53-A9E7-3444-968A-F8481D108B03}" type="datetimeFigureOut">
              <a:rPr lang="en-US" smtClean="0"/>
              <a:pPr/>
              <a:t>7/22/14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EF50F-4834-1C4B-ADBE-EFB5FB9D9FB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Oval 7"/>
          <p:cNvSpPr>
            <a:spLocks noChangeAspect="1"/>
          </p:cNvSpPr>
          <p:nvPr/>
        </p:nvSpPr>
        <p:spPr>
          <a:xfrm>
            <a:off x="4285131" y="1116106"/>
            <a:ext cx="4724400" cy="4724400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5000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8400000" scaled="0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chilly" dir="t">
              <a:rot lat="0" lon="0" rev="16800000"/>
            </a:lightRig>
          </a:scene3d>
          <a:sp3d>
            <a:bevelT w="127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3386" y="1148001"/>
            <a:ext cx="4434840" cy="4434987"/>
          </a:xfrm>
          <a:prstGeom prst="ellipse">
            <a:avLst/>
          </a:prstGeom>
          <a:effectLst>
            <a:innerShdw blurRad="63500" dist="50800" dir="18900000">
              <a:prstClr val="black">
                <a:alpha val="30000"/>
              </a:prstClr>
            </a:innerShdw>
          </a:effectLst>
        </p:spPr>
        <p:txBody>
          <a:bodyPr vert="horz" lIns="91440" tIns="45720" rIns="91440" bIns="45720" rtlCol="0">
            <a:normAutofit/>
          </a:bodyPr>
          <a:lstStyle>
            <a:lvl1pPr marL="342900" indent="-342900" algn="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" pitchFamily="2" charset="2"/>
              <a:buNone/>
              <a:defRPr sz="1800" b="1" kern="1200">
                <a:solidFill>
                  <a:schemeClr val="tx1"/>
                </a:solidFill>
                <a:effectLst>
                  <a:outerShdw blurRad="50800" dist="50800" dir="270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xmlns:p14="http://schemas.microsoft.com/office/powerpoint/2010/main">
    <p:dissolve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95A53-A9E7-3444-968A-F8481D108B03}" type="datetimeFigureOut">
              <a:rPr lang="en-US" smtClean="0"/>
              <a:pPr/>
              <a:t>7/22/14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EF50F-4834-1C4B-ADBE-EFB5FB9D9FBF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0" y="1584169"/>
            <a:ext cx="9144000" cy="45291"/>
            <a:chOff x="0" y="1613647"/>
            <a:chExt cx="9144000" cy="45291"/>
          </a:xfrm>
        </p:grpSpPr>
        <p:cxnSp>
          <p:nvCxnSpPr>
            <p:cNvPr id="8" name="Straight Connector 7"/>
            <p:cNvCxnSpPr/>
            <p:nvPr/>
          </p:nvCxnSpPr>
          <p:spPr>
            <a:xfrm>
              <a:off x="0" y="1657350"/>
              <a:ext cx="9144000" cy="1588"/>
            </a:xfrm>
            <a:prstGeom prst="line">
              <a:avLst/>
            </a:prstGeom>
            <a:ln w="889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0" y="1613647"/>
              <a:ext cx="9144000" cy="15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xmlns:p14="http://schemas.microsoft.com/office/powerpoint/2010/main">
    <p:dissolve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556500" y="609600"/>
            <a:ext cx="1587500" cy="55165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629400" cy="55165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56499" y="6356350"/>
            <a:ext cx="1148229" cy="365125"/>
          </a:xfrm>
        </p:spPr>
        <p:txBody>
          <a:bodyPr/>
          <a:lstStyle/>
          <a:p>
            <a:fld id="{56F95A53-A9E7-3444-968A-F8481D108B03}" type="datetimeFigureOut">
              <a:rPr lang="en-US" smtClean="0"/>
              <a:pPr/>
              <a:t>7/22/14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EF50F-4834-1C4B-ADBE-EFB5FB9D9FBF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 rot="5400000">
            <a:off x="4065260" y="3406355"/>
            <a:ext cx="6858000" cy="45291"/>
            <a:chOff x="0" y="1613647"/>
            <a:chExt cx="9144000" cy="45291"/>
          </a:xfrm>
        </p:grpSpPr>
        <p:cxnSp>
          <p:nvCxnSpPr>
            <p:cNvPr id="8" name="Straight Connector 7"/>
            <p:cNvCxnSpPr/>
            <p:nvPr/>
          </p:nvCxnSpPr>
          <p:spPr>
            <a:xfrm>
              <a:off x="0" y="1657350"/>
              <a:ext cx="9144000" cy="1588"/>
            </a:xfrm>
            <a:prstGeom prst="line">
              <a:avLst/>
            </a:prstGeom>
            <a:ln w="889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0" y="1613647"/>
              <a:ext cx="9144000" cy="15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xmlns:p14="http://schemas.microsoft.com/office/powerpoint/2010/main">
    <p:dissolve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2000"/>
              </a:spcBef>
              <a:defRPr/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>
              <a:spcBef>
                <a:spcPts val="600"/>
              </a:spcBef>
              <a:defRPr/>
            </a:lvl4pPr>
            <a:lvl5pPr>
              <a:spcBef>
                <a:spcPts val="600"/>
              </a:spcBef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95A53-A9E7-3444-968A-F8481D108B03}" type="datetimeFigureOut">
              <a:rPr lang="en-US" smtClean="0"/>
              <a:pPr/>
              <a:t>7/22/14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EF50F-4834-1C4B-ADBE-EFB5FB9D9FBF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10"/>
          <p:cNvGrpSpPr/>
          <p:nvPr/>
        </p:nvGrpSpPr>
        <p:grpSpPr>
          <a:xfrm>
            <a:off x="0" y="1584169"/>
            <a:ext cx="9144000" cy="45291"/>
            <a:chOff x="0" y="1613647"/>
            <a:chExt cx="9144000" cy="45291"/>
          </a:xfrm>
        </p:grpSpPr>
        <p:cxnSp>
          <p:nvCxnSpPr>
            <p:cNvPr id="8" name="Straight Connector 7"/>
            <p:cNvCxnSpPr/>
            <p:nvPr/>
          </p:nvCxnSpPr>
          <p:spPr>
            <a:xfrm>
              <a:off x="0" y="1657350"/>
              <a:ext cx="9144000" cy="1588"/>
            </a:xfrm>
            <a:prstGeom prst="line">
              <a:avLst/>
            </a:prstGeom>
            <a:ln w="889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0" y="1613647"/>
              <a:ext cx="9144000" cy="15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xmlns:p14="http://schemas.microsoft.com/office/powerpoint/2010/main">
    <p:dissolve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6"/>
          <p:cNvGrpSpPr/>
          <p:nvPr/>
        </p:nvGrpSpPr>
        <p:grpSpPr>
          <a:xfrm>
            <a:off x="0" y="1461247"/>
            <a:ext cx="9144000" cy="45291"/>
            <a:chOff x="0" y="1613647"/>
            <a:chExt cx="9144000" cy="45291"/>
          </a:xfrm>
        </p:grpSpPr>
        <p:cxnSp>
          <p:nvCxnSpPr>
            <p:cNvPr id="8" name="Straight Connector 7"/>
            <p:cNvCxnSpPr/>
            <p:nvPr/>
          </p:nvCxnSpPr>
          <p:spPr>
            <a:xfrm>
              <a:off x="0" y="1657350"/>
              <a:ext cx="9144000" cy="1588"/>
            </a:xfrm>
            <a:prstGeom prst="line">
              <a:avLst/>
            </a:prstGeom>
            <a:ln w="889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0" y="1613647"/>
              <a:ext cx="9144000" cy="15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9"/>
          <p:cNvGrpSpPr/>
          <p:nvPr/>
        </p:nvGrpSpPr>
        <p:grpSpPr>
          <a:xfrm>
            <a:off x="0" y="4953000"/>
            <a:ext cx="9144000" cy="45291"/>
            <a:chOff x="0" y="1613647"/>
            <a:chExt cx="9144000" cy="45291"/>
          </a:xfrm>
        </p:grpSpPr>
        <p:cxnSp>
          <p:nvCxnSpPr>
            <p:cNvPr id="11" name="Straight Connector 10"/>
            <p:cNvCxnSpPr/>
            <p:nvPr/>
          </p:nvCxnSpPr>
          <p:spPr>
            <a:xfrm>
              <a:off x="0" y="1657350"/>
              <a:ext cx="9144000" cy="1588"/>
            </a:xfrm>
            <a:prstGeom prst="line">
              <a:avLst/>
            </a:prstGeom>
            <a:ln w="889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0" y="1613647"/>
              <a:ext cx="9144000" cy="15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65376" y="1573306"/>
            <a:ext cx="3653117" cy="2133600"/>
          </a:xfrm>
        </p:spPr>
        <p:txBody>
          <a:bodyPr anchor="b" anchorCtr="0"/>
          <a:lstStyle>
            <a:lvl1pPr algn="r"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65376" y="3998259"/>
            <a:ext cx="3653117" cy="883024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95A53-A9E7-3444-968A-F8481D108B03}" type="datetimeFigureOut">
              <a:rPr lang="en-US" smtClean="0"/>
              <a:pPr/>
              <a:t>7/22/14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6" name="Oval 15"/>
          <p:cNvSpPr>
            <a:spLocks noChangeAspect="1"/>
          </p:cNvSpPr>
          <p:nvPr/>
        </p:nvSpPr>
        <p:spPr>
          <a:xfrm>
            <a:off x="134471" y="685800"/>
            <a:ext cx="5268049" cy="5268049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5000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8400000" scaled="0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chilly" dir="t">
              <a:rot lat="0" lon="0" rev="16800000"/>
            </a:lightRig>
          </a:scene3d>
          <a:sp3d>
            <a:bevelT w="127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Oval 16"/>
          <p:cNvSpPr/>
          <p:nvPr/>
        </p:nvSpPr>
        <p:spPr>
          <a:xfrm>
            <a:off x="229676" y="712694"/>
            <a:ext cx="4983480" cy="4983480"/>
          </a:xfrm>
          <a:prstGeom prst="ellipse">
            <a:avLst/>
          </a:prstGeom>
          <a:gradFill flip="none" rotWithShape="1">
            <a:gsLst>
              <a:gs pos="0">
                <a:schemeClr val="accent2">
                  <a:alpha val="30000"/>
                </a:schemeClr>
              </a:gs>
              <a:gs pos="100000">
                <a:schemeClr val="accent2">
                  <a:lumMod val="75000"/>
                  <a:alpha val="30000"/>
                </a:schemeClr>
              </a:gs>
            </a:gsLst>
            <a:lin ang="2700000" scaled="1"/>
            <a:tileRect/>
          </a:gradFill>
          <a:ln>
            <a:noFill/>
          </a:ln>
          <a:effectLst>
            <a:innerShdw blurRad="38100" dist="12700" dir="27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Picture Placeholder 24"/>
          <p:cNvSpPr>
            <a:spLocks noGrp="1"/>
          </p:cNvSpPr>
          <p:nvPr>
            <p:ph type="pic" sz="quarter" idx="13"/>
          </p:nvPr>
        </p:nvSpPr>
        <p:spPr>
          <a:xfrm>
            <a:off x="241232" y="716992"/>
            <a:ext cx="4906459" cy="4852935"/>
          </a:xfrm>
          <a:prstGeom prst="ellipse">
            <a:avLst/>
          </a:prstGeom>
          <a:effectLst>
            <a:innerShdw blurRad="63500" dist="50800" dir="16200000">
              <a:prstClr val="black">
                <a:alpha val="30000"/>
              </a:prstClr>
            </a:innerShdw>
          </a:effectLst>
        </p:spPr>
        <p:txBody>
          <a:bodyPr>
            <a:normAutofit/>
          </a:bodyPr>
          <a:lstStyle>
            <a:lvl1pPr algn="r">
              <a:buNone/>
              <a:defRPr sz="1800"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xmlns:p14="http://schemas.microsoft.com/office/powerpoint/2010/main">
    <p:dissolve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33600"/>
            <a:ext cx="8228013" cy="1362075"/>
          </a:xfrm>
        </p:spPr>
        <p:txBody>
          <a:bodyPr anchor="b" anchorCtr="0">
            <a:normAutofit/>
          </a:bodyPr>
          <a:lstStyle>
            <a:lvl1pPr algn="ctr">
              <a:defRPr sz="4800" b="1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529013"/>
            <a:ext cx="8228013" cy="1347787"/>
          </a:xfrm>
        </p:spPr>
        <p:txBody>
          <a:bodyPr anchor="t" anchorCtr="0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95A53-A9E7-3444-968A-F8481D108B03}" type="datetimeFigureOut">
              <a:rPr lang="en-US" smtClean="0"/>
              <a:pPr/>
              <a:t>7/22/14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EF50F-4834-1C4B-ADBE-EFB5FB9D9FBF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7"/>
          <p:cNvGrpSpPr/>
          <p:nvPr/>
        </p:nvGrpSpPr>
        <p:grpSpPr>
          <a:xfrm>
            <a:off x="0" y="1447800"/>
            <a:ext cx="9144000" cy="45291"/>
            <a:chOff x="0" y="1613647"/>
            <a:chExt cx="9144000" cy="45291"/>
          </a:xfrm>
        </p:grpSpPr>
        <p:cxnSp>
          <p:nvCxnSpPr>
            <p:cNvPr id="9" name="Straight Connector 8"/>
            <p:cNvCxnSpPr/>
            <p:nvPr/>
          </p:nvCxnSpPr>
          <p:spPr>
            <a:xfrm>
              <a:off x="0" y="1657350"/>
              <a:ext cx="9144000" cy="1588"/>
            </a:xfrm>
            <a:prstGeom prst="line">
              <a:avLst/>
            </a:prstGeom>
            <a:ln w="889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0" y="1613647"/>
              <a:ext cx="9144000" cy="15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10"/>
          <p:cNvGrpSpPr/>
          <p:nvPr/>
        </p:nvGrpSpPr>
        <p:grpSpPr>
          <a:xfrm>
            <a:off x="0" y="4939553"/>
            <a:ext cx="9144000" cy="45291"/>
            <a:chOff x="0" y="1613647"/>
            <a:chExt cx="9144000" cy="45291"/>
          </a:xfrm>
        </p:grpSpPr>
        <p:cxnSp>
          <p:nvCxnSpPr>
            <p:cNvPr id="12" name="Straight Connector 11"/>
            <p:cNvCxnSpPr/>
            <p:nvPr/>
          </p:nvCxnSpPr>
          <p:spPr>
            <a:xfrm>
              <a:off x="0" y="1657350"/>
              <a:ext cx="9144000" cy="1588"/>
            </a:xfrm>
            <a:prstGeom prst="line">
              <a:avLst/>
            </a:prstGeom>
            <a:ln w="889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0" y="1613647"/>
              <a:ext cx="9144000" cy="15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xmlns:p14="http://schemas.microsoft.com/office/powerpoint/2010/main">
    <p:dissolve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057401"/>
            <a:ext cx="3931920" cy="398032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4880" y="2057401"/>
            <a:ext cx="3931920" cy="398032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95A53-A9E7-3444-968A-F8481D108B03}" type="datetimeFigureOut">
              <a:rPr lang="en-US" smtClean="0"/>
              <a:pPr/>
              <a:t>7/22/14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EF50F-4834-1C4B-ADBE-EFB5FB9D9FBF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16"/>
          <p:cNvGrpSpPr/>
          <p:nvPr/>
        </p:nvGrpSpPr>
        <p:grpSpPr>
          <a:xfrm>
            <a:off x="0" y="1584169"/>
            <a:ext cx="9144000" cy="45291"/>
            <a:chOff x="0" y="1613647"/>
            <a:chExt cx="9144000" cy="45291"/>
          </a:xfrm>
        </p:grpSpPr>
        <p:cxnSp>
          <p:nvCxnSpPr>
            <p:cNvPr id="18" name="Straight Connector 17"/>
            <p:cNvCxnSpPr/>
            <p:nvPr/>
          </p:nvCxnSpPr>
          <p:spPr>
            <a:xfrm>
              <a:off x="0" y="1657350"/>
              <a:ext cx="9144000" cy="1588"/>
            </a:xfrm>
            <a:prstGeom prst="line">
              <a:avLst/>
            </a:prstGeom>
            <a:ln w="889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0" y="1613647"/>
              <a:ext cx="9144000" cy="15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xmlns:p14="http://schemas.microsoft.com/office/powerpoint/2010/main">
    <p:dissolve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1584169"/>
            <a:ext cx="9144000" cy="45291"/>
            <a:chOff x="0" y="1613647"/>
            <a:chExt cx="9144000" cy="45291"/>
          </a:xfrm>
        </p:grpSpPr>
        <p:cxnSp>
          <p:nvCxnSpPr>
            <p:cNvPr id="11" name="Straight Connector 10"/>
            <p:cNvCxnSpPr/>
            <p:nvPr/>
          </p:nvCxnSpPr>
          <p:spPr>
            <a:xfrm>
              <a:off x="0" y="1657350"/>
              <a:ext cx="9144000" cy="1588"/>
            </a:xfrm>
            <a:prstGeom prst="line">
              <a:avLst/>
            </a:prstGeom>
            <a:ln w="889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0" y="1613647"/>
              <a:ext cx="9144000" cy="15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34670"/>
            <a:ext cx="3931920" cy="744071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2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514600"/>
            <a:ext cx="3931920" cy="3523129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734670"/>
            <a:ext cx="3931920" cy="744071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2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514600"/>
            <a:ext cx="3931920" cy="3523129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95A53-A9E7-3444-968A-F8481D108B03}" type="datetimeFigureOut">
              <a:rPr lang="en-US" smtClean="0"/>
              <a:pPr/>
              <a:t>7/22/14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EF50F-4834-1C4B-ADBE-EFB5FB9D9F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>
    <p:dissolve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95A53-A9E7-3444-968A-F8481D108B03}" type="datetimeFigureOut">
              <a:rPr lang="en-US" smtClean="0"/>
              <a:pPr/>
              <a:t>7/22/14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EF50F-4834-1C4B-ADBE-EFB5FB9D9FBF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6" name="Group 6"/>
          <p:cNvGrpSpPr/>
          <p:nvPr/>
        </p:nvGrpSpPr>
        <p:grpSpPr>
          <a:xfrm>
            <a:off x="0" y="1584169"/>
            <a:ext cx="9144000" cy="45291"/>
            <a:chOff x="0" y="1613647"/>
            <a:chExt cx="9144000" cy="45291"/>
          </a:xfrm>
        </p:grpSpPr>
        <p:cxnSp>
          <p:nvCxnSpPr>
            <p:cNvPr id="8" name="Straight Connector 7"/>
            <p:cNvCxnSpPr/>
            <p:nvPr/>
          </p:nvCxnSpPr>
          <p:spPr>
            <a:xfrm>
              <a:off x="0" y="1657350"/>
              <a:ext cx="9144000" cy="1588"/>
            </a:xfrm>
            <a:prstGeom prst="line">
              <a:avLst/>
            </a:prstGeom>
            <a:ln w="889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0" y="1613647"/>
              <a:ext cx="9144000" cy="15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xmlns:p14="http://schemas.microsoft.com/office/powerpoint/2010/main">
    <p:dissolve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95A53-A9E7-3444-968A-F8481D108B03}" type="datetimeFigureOut">
              <a:rPr lang="en-US" smtClean="0"/>
              <a:pPr/>
              <a:t>7/22/14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EF50F-4834-1C4B-ADBE-EFB5FB9D9F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>
    <p:dissolve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658906"/>
            <a:ext cx="3602039" cy="1162050"/>
          </a:xfrm>
        </p:spPr>
        <p:txBody>
          <a:bodyPr anchor="b">
            <a:normAutofit/>
          </a:bodyPr>
          <a:lstStyle>
            <a:lvl1pPr algn="ctr">
              <a:defRPr sz="36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73388" y="273051"/>
            <a:ext cx="4206240" cy="57785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199" y="1905001"/>
            <a:ext cx="3602039" cy="3733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95A53-A9E7-3444-968A-F8481D108B03}" type="datetimeFigureOut">
              <a:rPr lang="en-US" smtClean="0"/>
              <a:pPr/>
              <a:t>7/22/14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EF50F-4834-1C4B-ADBE-EFB5FB9D9F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>
    <p:dissolve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057401"/>
            <a:ext cx="8229600" cy="3962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7112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F95A53-A9E7-3444-968A-F8481D108B03}" type="datetimeFigureOut">
              <a:rPr lang="en-US" smtClean="0"/>
              <a:pPr/>
              <a:t>7/22/14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267200" y="6356350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CEF50F-4834-1C4B-ADBE-EFB5FB9D9FB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  <p:sldLayoutId id="2147483745" r:id="rId12"/>
  </p:sldLayoutIdLst>
  <p:transition xmlns:p14="http://schemas.microsoft.com/office/powerpoint/2010/main">
    <p:dissolve/>
  </p:transition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800" b="1" kern="1200">
          <a:solidFill>
            <a:srgbClr val="FFFF00"/>
          </a:solidFill>
          <a:effectLst>
            <a:outerShdw blurRad="50800" dist="50800" dir="2700000" algn="tl" rotWithShape="0">
              <a:schemeClr val="bg1">
                <a:alpha val="30000"/>
              </a:scheme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Wingdings" pitchFamily="2" charset="2"/>
        <a:buChar char=""/>
        <a:defRPr sz="2400" b="1" kern="1200">
          <a:solidFill>
            <a:srgbClr val="FFFF00"/>
          </a:solidFill>
          <a:effectLst>
            <a:outerShdw blurRad="50800" dist="50800" dir="270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ct val="20000"/>
        </a:spcBef>
        <a:buClr>
          <a:schemeClr val="accent2"/>
        </a:buClr>
        <a:buSzPct val="90000"/>
        <a:buFont typeface="Wingdings" pitchFamily="2" charset="2"/>
        <a:buChar char=""/>
        <a:defRPr sz="2200" b="1" kern="1200">
          <a:solidFill>
            <a:srgbClr val="FFFF00"/>
          </a:solidFill>
          <a:effectLst>
            <a:outerShdw blurRad="50800" dist="50800" dir="270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2pPr>
      <a:lvl3pPr marL="1035050" indent="-34925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Wingdings" pitchFamily="2" charset="2"/>
        <a:buChar char=""/>
        <a:defRPr sz="2000" b="1" kern="1200">
          <a:solidFill>
            <a:srgbClr val="FFFF00"/>
          </a:solidFill>
          <a:effectLst>
            <a:outerShdw blurRad="50800" dist="50800" dir="270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3pPr>
      <a:lvl4pPr marL="1371600" indent="-336550" algn="l" defTabSz="914400" rtl="0" eaLnBrk="1" latinLnBrk="0" hangingPunct="1">
        <a:spcBef>
          <a:spcPct val="20000"/>
        </a:spcBef>
        <a:buClr>
          <a:schemeClr val="accent2"/>
        </a:buClr>
        <a:buSzPct val="90000"/>
        <a:buFont typeface="Wingdings" pitchFamily="2" charset="2"/>
        <a:buChar char=""/>
        <a:defRPr sz="1800" b="1" kern="1200">
          <a:solidFill>
            <a:srgbClr val="FFFF00"/>
          </a:solidFill>
          <a:effectLst>
            <a:outerShdw blurRad="50800" dist="50800" dir="270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4pPr>
      <a:lvl5pPr marL="1720850" indent="-34925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Wingdings" pitchFamily="2" charset="2"/>
        <a:buChar char=""/>
        <a:defRPr sz="1800" b="1" kern="1200">
          <a:solidFill>
            <a:srgbClr val="FFFF00"/>
          </a:solidFill>
          <a:effectLst>
            <a:outerShdw blurRad="50800" dist="50800" dir="270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0.xml"/><Relationship Id="rId5" Type="http://schemas.openxmlformats.org/officeDocument/2006/relationships/image" Target="../media/image15.png"/><Relationship Id="rId1" Type="http://schemas.microsoft.com/office/2007/relationships/media" Target="../media/media3.mp4"/><Relationship Id="rId2" Type="http://schemas.openxmlformats.org/officeDocument/2006/relationships/video" Target="../media/media3.mp4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4.xml"/><Relationship Id="rId5" Type="http://schemas.openxmlformats.org/officeDocument/2006/relationships/image" Target="../media/image16.png"/><Relationship Id="rId1" Type="http://schemas.microsoft.com/office/2007/relationships/media" Target="../media/media4.mp4"/><Relationship Id="rId2" Type="http://schemas.openxmlformats.org/officeDocument/2006/relationships/video" Target="../media/media4.mp4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8.xml"/><Relationship Id="rId5" Type="http://schemas.openxmlformats.org/officeDocument/2006/relationships/image" Target="../media/image17.png"/><Relationship Id="rId1" Type="http://schemas.microsoft.com/office/2007/relationships/media" Target="../media/media5.mp4"/><Relationship Id="rId2" Type="http://schemas.openxmlformats.org/officeDocument/2006/relationships/video" Target="../media/media5.mp4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4" Type="http://schemas.openxmlformats.org/officeDocument/2006/relationships/image" Target="../media/image6.jpeg"/><Relationship Id="rId5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21.xml"/><Relationship Id="rId5" Type="http://schemas.openxmlformats.org/officeDocument/2006/relationships/image" Target="../media/image18.png"/><Relationship Id="rId1" Type="http://schemas.microsoft.com/office/2007/relationships/media" Target="../media/media6.mp4"/><Relationship Id="rId2" Type="http://schemas.openxmlformats.org/officeDocument/2006/relationships/video" Target="../media/media6.mp4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24.xml"/><Relationship Id="rId5" Type="http://schemas.openxmlformats.org/officeDocument/2006/relationships/image" Target="../media/image19.png"/><Relationship Id="rId1" Type="http://schemas.microsoft.com/office/2007/relationships/media" Target="../media/media7.mp4"/><Relationship Id="rId2" Type="http://schemas.openxmlformats.org/officeDocument/2006/relationships/video" Target="../media/media7.mp4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4" Type="http://schemas.openxmlformats.org/officeDocument/2006/relationships/image" Target="../media/image9.jpeg"/><Relationship Id="rId5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4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5.xml"/><Relationship Id="rId5" Type="http://schemas.openxmlformats.org/officeDocument/2006/relationships/image" Target="../media/image12.png"/><Relationship Id="rId1" Type="http://schemas.microsoft.com/office/2007/relationships/media" Target="../media/media1.mp4"/><Relationship Id="rId2" Type="http://schemas.openxmlformats.org/officeDocument/2006/relationships/video" Target="../media/media1.mp4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8.xml"/><Relationship Id="rId5" Type="http://schemas.openxmlformats.org/officeDocument/2006/relationships/image" Target="../media/image14.png"/><Relationship Id="rId1" Type="http://schemas.microsoft.com/office/2007/relationships/media" Target="../media/media2.mp4"/><Relationship Id="rId2" Type="http://schemas.openxmlformats.org/officeDocument/2006/relationships/video" Target="../media/media2.mp4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netsafe_utah_logo_rg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8330" y="685800"/>
            <a:ext cx="7162800" cy="31289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0551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Grades 7-12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dissolv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7-12 CyberBullies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xmlns:p14="http://schemas.microsoft.com/office/powerpoint/2010/main" advTm="27000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243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dirty="0" smtClean="0"/>
              <a:t>How can we stop cyber-bullying?</a:t>
            </a:r>
          </a:p>
        </p:txBody>
      </p:sp>
      <p:sp>
        <p:nvSpPr>
          <p:cNvPr id="5632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 eaLnBrk="1" hangingPunct="1">
              <a:buFont typeface="+mj-lt"/>
              <a:buAutoNum type="arabicPeriod"/>
            </a:pPr>
            <a:r>
              <a:rPr lang="en-US" sz="3600" dirty="0" smtClean="0"/>
              <a:t>Do Not Respond.</a:t>
            </a:r>
          </a:p>
          <a:p>
            <a:pPr marL="457200" indent="-457200" eaLnBrk="1" hangingPunct="1">
              <a:buFont typeface="+mj-lt"/>
              <a:buAutoNum type="arabicPeriod"/>
            </a:pPr>
            <a:endParaRPr lang="en-US" sz="3600" dirty="0" smtClean="0"/>
          </a:p>
          <a:p>
            <a:pPr marL="457200" indent="-457200" eaLnBrk="1" hangingPunct="1">
              <a:buFont typeface="+mj-lt"/>
              <a:buAutoNum type="arabicPeriod"/>
            </a:pPr>
            <a:r>
              <a:rPr lang="en-US" sz="3600" dirty="0" smtClean="0"/>
              <a:t>Save the Evidence.</a:t>
            </a:r>
          </a:p>
          <a:p>
            <a:pPr marL="457200" indent="-457200" eaLnBrk="1" hangingPunct="1">
              <a:buFont typeface="+mj-lt"/>
              <a:buAutoNum type="arabicPeriod"/>
            </a:pPr>
            <a:endParaRPr lang="en-US" sz="3600" dirty="0" smtClean="0"/>
          </a:p>
          <a:p>
            <a:pPr marL="457200" indent="-457200" eaLnBrk="1" hangingPunct="1">
              <a:buFont typeface="+mj-lt"/>
              <a:buAutoNum type="arabicPeriod"/>
            </a:pPr>
            <a:r>
              <a:rPr lang="en-US" sz="3600" dirty="0" smtClean="0"/>
              <a:t>Report It.</a:t>
            </a:r>
          </a:p>
          <a:p>
            <a:pPr eaLnBrk="1" hangingPunct="1">
              <a:buFontTx/>
              <a:buNone/>
            </a:pPr>
            <a:endParaRPr lang="en-US" dirty="0" smtClean="0"/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3" grpId="0" build="p" bldLvl="5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Rule of Thumb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228600" y="1981200"/>
            <a:ext cx="8763000" cy="4343400"/>
          </a:xfrm>
        </p:spPr>
        <p:txBody>
          <a:bodyPr/>
          <a:lstStyle/>
          <a:p>
            <a:pPr eaLnBrk="1" hangingPunct="1"/>
            <a:endParaRPr lang="en-US" dirty="0" smtClean="0">
              <a:ea typeface="ＭＳ Ｐゴシック" charset="-128"/>
              <a:cs typeface="ＭＳ Ｐゴシック" charset="-128"/>
            </a:endParaRPr>
          </a:p>
          <a:p>
            <a:pPr algn="ctr" eaLnBrk="1" hangingPunct="1">
              <a:buNone/>
            </a:pPr>
            <a:r>
              <a:rPr lang="en-US" sz="4000" dirty="0" smtClean="0">
                <a:ea typeface="ＭＳ Ｐゴシック" charset="-128"/>
                <a:cs typeface="ＭＳ Ｐゴシック" charset="-128"/>
              </a:rPr>
              <a:t>If you </a:t>
            </a:r>
            <a:r>
              <a:rPr lang="en-US" sz="4000" dirty="0" smtClean="0">
                <a:ea typeface="ＭＳ Ｐゴシック" charset="-128"/>
                <a:cs typeface="ＭＳ Ｐゴシック" charset="-128"/>
              </a:rPr>
              <a:t>wouldn’t </a:t>
            </a:r>
            <a:r>
              <a:rPr lang="en-US" sz="4000" dirty="0" smtClean="0">
                <a:ea typeface="ＭＳ Ｐゴシック" charset="-128"/>
                <a:cs typeface="ＭＳ Ｐゴシック" charset="-128"/>
              </a:rPr>
              <a:t>say it face to face, then don’t text it, email it, or post it.</a:t>
            </a:r>
          </a:p>
          <a:p>
            <a:pPr eaLnBrk="1" hangingPunct="1">
              <a:buFontTx/>
              <a:buNone/>
            </a:pPr>
            <a:endParaRPr lang="en-US" dirty="0" smtClean="0"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Rule #2: Protect Your </a:t>
            </a:r>
            <a:br>
              <a:rPr lang="en-US" sz="4000" dirty="0" smtClean="0"/>
            </a:br>
            <a:r>
              <a:rPr lang="en-US" sz="4000" dirty="0" smtClean="0"/>
              <a:t>Personal Information</a:t>
            </a:r>
            <a:endParaRPr lang="en-US" sz="4000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2057401"/>
            <a:ext cx="8229600" cy="39624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600" dirty="0" smtClean="0"/>
              <a:t>Consider what could happen if you posted…</a:t>
            </a:r>
          </a:p>
          <a:p>
            <a:pPr lvl="1"/>
            <a:r>
              <a:rPr lang="en-US" sz="2800" dirty="0" smtClean="0"/>
              <a:t>Name, address, phone number, email</a:t>
            </a:r>
          </a:p>
          <a:p>
            <a:pPr lvl="1"/>
            <a:r>
              <a:rPr lang="en-US" sz="2800" dirty="0" smtClean="0"/>
              <a:t>Photos of you in fron</a:t>
            </a:r>
            <a:r>
              <a:rPr lang="en-US" sz="2800" dirty="0" smtClean="0"/>
              <a:t>t of your school or home</a:t>
            </a:r>
            <a:endParaRPr lang="en-US" sz="2800" dirty="0" smtClean="0"/>
          </a:p>
          <a:p>
            <a:pPr lvl="1"/>
            <a:r>
              <a:rPr lang="en-US" sz="2800" dirty="0" smtClean="0"/>
              <a:t>Bank Account, Credit Card #, Passwords</a:t>
            </a: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bldLvl="5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7-12 Personal_Info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313" y="0"/>
            <a:ext cx="9144000" cy="6858000"/>
          </a:xfrm>
        </p:spPr>
      </p:pic>
    </p:spTree>
  </p:cSld>
  <p:clrMapOvr>
    <a:masterClrMapping/>
  </p:clrMapOvr>
  <p:transition xmlns:p14="http://schemas.microsoft.com/office/powerpoint/2010/main" advTm="20333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323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When we keep our personal information safe…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3600" dirty="0" smtClean="0"/>
              <a:t>we keep those around us safe: family, friends, our neighborhood.</a:t>
            </a:r>
            <a:endParaRPr lang="en-US" sz="3600" dirty="0"/>
          </a:p>
        </p:txBody>
      </p:sp>
    </p:spTree>
  </p:cSld>
  <p:clrMapOvr>
    <a:masterClrMapping/>
  </p:clrMapOvr>
  <p:transition xmlns:p14="http://schemas.microsoft.com/office/powerpoint/2010/main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can we do to keep our personal information safe?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Use secure computers and web sites.</a:t>
            </a:r>
          </a:p>
          <a:p>
            <a:r>
              <a:rPr lang="en-US" dirty="0" smtClean="0"/>
              <a:t>Use </a:t>
            </a:r>
            <a:r>
              <a:rPr lang="en-US" dirty="0" smtClean="0"/>
              <a:t>strong passwords</a:t>
            </a:r>
            <a:r>
              <a:rPr lang="en-US" dirty="0" smtClean="0"/>
              <a:t>, guard </a:t>
            </a:r>
            <a:r>
              <a:rPr lang="en-US" dirty="0" smtClean="0"/>
              <a:t>&amp; change passwords.</a:t>
            </a:r>
          </a:p>
          <a:p>
            <a:r>
              <a:rPr lang="en-US" dirty="0" smtClean="0"/>
              <a:t>Keep software updated.</a:t>
            </a:r>
          </a:p>
          <a:p>
            <a:r>
              <a:rPr lang="en-US" dirty="0" smtClean="0"/>
              <a:t>Log out after using a public computer.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5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47800"/>
          </a:xfrm>
        </p:spPr>
        <p:txBody>
          <a:bodyPr>
            <a:noAutofit/>
          </a:bodyPr>
          <a:lstStyle/>
          <a:p>
            <a:r>
              <a:rPr lang="en-US" sz="4200" dirty="0" smtClean="0"/>
              <a:t>Rule #3: Don’t “Friend” </a:t>
            </a:r>
            <a:br>
              <a:rPr lang="en-US" sz="4200" dirty="0" smtClean="0"/>
            </a:br>
            <a:r>
              <a:rPr lang="en-US" sz="4200" dirty="0" smtClean="0"/>
              <a:t>Strangers Online</a:t>
            </a:r>
            <a:endParaRPr lang="en-US" sz="4200" dirty="0"/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457200" y="22098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50800" dist="50800" dir="2700000" algn="tl" rotWithShape="0">
                    <a:schemeClr val="bg1">
                      <a:alpha val="3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Who could you have as your online friends?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>
                <a:outerShdw blurRad="50800" dist="50800" dir="2700000" algn="tl" rotWithShape="0">
                  <a:schemeClr val="bg1">
                    <a:alpha val="30000"/>
                  </a:scheme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xmlns:p14="http://schemas.microsoft.com/office/powerpoint/2010/main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7-12 Stick w your real friends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xmlns:p14="http://schemas.microsoft.com/office/powerpoint/2010/main" advTm="15000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89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did Maggie learn?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Your online “friends” should be those you </a:t>
            </a:r>
            <a:r>
              <a:rPr lang="en-US" sz="3600" i="1" dirty="0" smtClean="0"/>
              <a:t>know and trust in real life.</a:t>
            </a:r>
          </a:p>
          <a:p>
            <a:r>
              <a:rPr lang="en-US" sz="3600" dirty="0" smtClean="0"/>
              <a:t>Set your “privacy settings” for only family and friends to see your stuff.</a:t>
            </a:r>
            <a:endParaRPr lang="en-US" sz="3600" dirty="0"/>
          </a:p>
        </p:txBody>
      </p:sp>
    </p:spTree>
  </p:cSld>
  <p:clrMapOvr>
    <a:masterClrMapping/>
  </p:clrMapOvr>
  <p:transition xmlns:p14="http://schemas.microsoft.com/office/powerpoint/2010/main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5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1026"/>
          <p:cNvSpPr>
            <a:spLocks noGrp="1" noChangeArrowheads="1"/>
          </p:cNvSpPr>
          <p:nvPr>
            <p:ph type="title"/>
          </p:nvPr>
        </p:nvSpPr>
        <p:spPr>
          <a:xfrm>
            <a:off x="1295400" y="304800"/>
            <a:ext cx="6934200" cy="1143000"/>
          </a:xfrm>
        </p:spPr>
        <p:txBody>
          <a:bodyPr/>
          <a:lstStyle/>
          <a:p>
            <a:pPr eaLnBrk="1" hangingPunct="1"/>
            <a:r>
              <a:rPr lang="en-US" dirty="0"/>
              <a:t>Benefits of the Internet</a:t>
            </a:r>
          </a:p>
        </p:txBody>
      </p:sp>
      <p:sp>
        <p:nvSpPr>
          <p:cNvPr id="28675" name="Rectangle 1027"/>
          <p:cNvSpPr>
            <a:spLocks noGrp="1" noChangeArrowheads="1"/>
          </p:cNvSpPr>
          <p:nvPr>
            <p:ph idx="1"/>
          </p:nvPr>
        </p:nvSpPr>
        <p:spPr>
          <a:xfrm>
            <a:off x="1600200" y="1905000"/>
            <a:ext cx="6324600" cy="38100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dirty="0"/>
              <a:t>Accessible from</a:t>
            </a:r>
            <a:r>
              <a:rPr lang="en-US" sz="2400" dirty="0"/>
              <a:t>…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/>
              <a:t>Home, school, public </a:t>
            </a:r>
            <a:r>
              <a:rPr lang="en-US" sz="2000" dirty="0" smtClean="0"/>
              <a:t>libraries…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endParaRPr lang="en-US" sz="2000" dirty="0"/>
          </a:p>
          <a:p>
            <a:pPr eaLnBrk="1" hangingPunct="1">
              <a:lnSpc>
                <a:spcPct val="90000"/>
              </a:lnSpc>
            </a:pPr>
            <a:r>
              <a:rPr lang="en-US" dirty="0"/>
              <a:t>Communicate with</a:t>
            </a:r>
            <a:r>
              <a:rPr lang="en-US" sz="2400" dirty="0"/>
              <a:t>…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/>
              <a:t>Family, friends,</a:t>
            </a:r>
            <a:r>
              <a:rPr lang="en-US" sz="2000" dirty="0" smtClean="0"/>
              <a:t> &amp; fellow students.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endParaRPr lang="en-US" sz="2000" dirty="0"/>
          </a:p>
          <a:p>
            <a:pPr eaLnBrk="1" hangingPunct="1">
              <a:lnSpc>
                <a:spcPct val="90000"/>
              </a:lnSpc>
            </a:pPr>
            <a:r>
              <a:rPr lang="en-US" dirty="0"/>
              <a:t>Information for…</a:t>
            </a:r>
            <a:endParaRPr lang="en-US" dirty="0" smtClean="0"/>
          </a:p>
          <a:p>
            <a:pPr lvl="1">
              <a:lnSpc>
                <a:spcPct val="90000"/>
              </a:lnSpc>
            </a:pPr>
            <a:r>
              <a:rPr lang="en-US" sz="2000" dirty="0" smtClean="0"/>
              <a:t>Homework, news, entertainment…</a:t>
            </a:r>
            <a:endParaRPr lang="en-US" sz="2400" dirty="0" smtClean="0"/>
          </a:p>
          <a:p>
            <a:pPr lvl="1" eaLnBrk="1" hangingPunct="1">
              <a:lnSpc>
                <a:spcPct val="90000"/>
              </a:lnSpc>
            </a:pPr>
            <a:endParaRPr lang="en-US" sz="2000" dirty="0" smtClean="0"/>
          </a:p>
          <a:p>
            <a:pPr lvl="1" eaLnBrk="1" hangingPunct="1">
              <a:lnSpc>
                <a:spcPct val="90000"/>
              </a:lnSpc>
            </a:pPr>
            <a:endParaRPr lang="en-US" sz="2000" dirty="0"/>
          </a:p>
          <a:p>
            <a:pPr lvl="1" eaLnBrk="1" hangingPunct="1">
              <a:lnSpc>
                <a:spcPct val="90000"/>
              </a:lnSpc>
            </a:pPr>
            <a:endParaRPr lang="en-US" sz="2000" dirty="0"/>
          </a:p>
          <a:p>
            <a:pPr lvl="1" eaLnBrk="1" hangingPunct="1">
              <a:lnSpc>
                <a:spcPct val="90000"/>
              </a:lnSpc>
            </a:pPr>
            <a:endParaRPr lang="en-US" sz="2000" dirty="0"/>
          </a:p>
          <a:p>
            <a:pPr lvl="1" eaLnBrk="1" hangingPunct="1">
              <a:lnSpc>
                <a:spcPct val="90000"/>
              </a:lnSpc>
            </a:pPr>
            <a:endParaRPr lang="en-US" sz="2000" dirty="0"/>
          </a:p>
          <a:p>
            <a:pPr lvl="1" eaLnBrk="1" hangingPunct="1">
              <a:lnSpc>
                <a:spcPct val="90000"/>
              </a:lnSpc>
            </a:pPr>
            <a:endParaRPr lang="en-US" sz="2000" dirty="0"/>
          </a:p>
        </p:txBody>
      </p:sp>
      <p:pic>
        <p:nvPicPr>
          <p:cNvPr id="4" name="Picture 3" descr="schoo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676400"/>
            <a:ext cx="3048000" cy="2019300"/>
          </a:xfrm>
          <a:prstGeom prst="rect">
            <a:avLst/>
          </a:prstGeom>
        </p:spPr>
      </p:pic>
      <p:pic>
        <p:nvPicPr>
          <p:cNvPr id="6" name="Picture 5" descr="Youth_Comms_computers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10400" y="3733800"/>
            <a:ext cx="2133600" cy="1727200"/>
          </a:xfrm>
          <a:prstGeom prst="rect">
            <a:avLst/>
          </a:prstGeom>
        </p:spPr>
      </p:pic>
      <p:pic>
        <p:nvPicPr>
          <p:cNvPr id="7" name="Picture 6" descr="Girl_doing_homework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194300"/>
            <a:ext cx="2133600" cy="166370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286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1" dur="500"/>
                                        <p:tgtEl>
                                          <p:spTgt spid="286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524000"/>
          </a:xfrm>
        </p:spPr>
        <p:txBody>
          <a:bodyPr>
            <a:normAutofit/>
          </a:bodyPr>
          <a:lstStyle/>
          <a:p>
            <a:r>
              <a:rPr lang="en-US" sz="4200" dirty="0" smtClean="0"/>
              <a:t>Rule #4: Only Post </a:t>
            </a:r>
            <a:br>
              <a:rPr lang="en-US" sz="4200" dirty="0" smtClean="0"/>
            </a:br>
            <a:r>
              <a:rPr lang="en-US" sz="4200" dirty="0" smtClean="0"/>
              <a:t>Appropriate </a:t>
            </a:r>
            <a:r>
              <a:rPr lang="en-US" sz="4200" dirty="0" smtClean="0"/>
              <a:t>Pictures</a:t>
            </a:r>
            <a:endParaRPr lang="en-US" sz="4200" dirty="0"/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457200" y="22098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50800" dist="50800" dir="2700000" algn="tl" rotWithShape="0">
                    <a:schemeClr val="bg1">
                      <a:alpha val="3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What types of pictures </a:t>
            </a:r>
            <a:r>
              <a:rPr lang="en-US" sz="4000" b="1" dirty="0" smtClean="0">
                <a:solidFill>
                  <a:srgbClr val="FFFF00"/>
                </a:solidFill>
                <a:effectLst>
                  <a:outerShdw blurRad="50800" dist="50800" dir="2700000" algn="tl" rotWithShape="0">
                    <a:schemeClr val="bg1">
                      <a:alpha val="30000"/>
                    </a:schemeClr>
                  </a:outerShdw>
                </a:effectLst>
                <a:latin typeface="+mj-lt"/>
                <a:ea typeface="+mj-ea"/>
                <a:cs typeface="+mj-cs"/>
              </a:rPr>
              <a:t>are appropriate to </a:t>
            </a: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50800" dist="50800" dir="2700000" algn="tl" rotWithShape="0">
                    <a:schemeClr val="bg1">
                      <a:alpha val="3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post </a:t>
            </a: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50800" dist="50800" dir="2700000" algn="tl" rotWithShape="0">
                    <a:schemeClr val="bg1">
                      <a:alpha val="3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online?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>
                <a:outerShdw blurRad="50800" dist="50800" dir="2700000" algn="tl" rotWithShape="0">
                  <a:schemeClr val="bg1">
                    <a:alpha val="30000"/>
                  </a:scheme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xmlns:p14="http://schemas.microsoft.com/office/powerpoint/2010/main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7-12 Posting_Pics_Online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xmlns:p14="http://schemas.microsoft.com/office/powerpoint/2010/main" advTm="16233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393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do we learn from Maggie?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err="1" smtClean="0"/>
              <a:t>Pics</a:t>
            </a:r>
            <a:r>
              <a:rPr lang="en-US" sz="3200" dirty="0" smtClean="0"/>
              <a:t> can be forwarded, posted elsewhere.</a:t>
            </a:r>
          </a:p>
          <a:p>
            <a:r>
              <a:rPr lang="en-US" sz="3200" dirty="0" smtClean="0"/>
              <a:t>Once posted you can’t get a photo back.</a:t>
            </a:r>
          </a:p>
          <a:p>
            <a:r>
              <a:rPr lang="en-US" sz="3200" dirty="0" smtClean="0"/>
              <a:t>Nude photos of minors are illegal.</a:t>
            </a:r>
          </a:p>
          <a:p>
            <a:r>
              <a:rPr lang="en-US" sz="3200" dirty="0" smtClean="0"/>
              <a:t>Only post G-rated photos.</a:t>
            </a:r>
          </a:p>
          <a:p>
            <a:r>
              <a:rPr lang="en-US" sz="3200" dirty="0" smtClean="0"/>
              <a:t>What you post can </a:t>
            </a:r>
            <a:r>
              <a:rPr lang="en-US" sz="3200" dirty="0" smtClean="0"/>
              <a:t>affect </a:t>
            </a:r>
            <a:r>
              <a:rPr lang="en-US" sz="3200" dirty="0" smtClean="0"/>
              <a:t>your future.</a:t>
            </a:r>
            <a:endParaRPr lang="en-US" sz="3600" dirty="0"/>
          </a:p>
        </p:txBody>
      </p:sp>
    </p:spTree>
  </p:cSld>
  <p:clrMapOvr>
    <a:masterClrMapping/>
  </p:clrMapOvr>
  <p:transition xmlns:p14="http://schemas.microsoft.com/office/powerpoint/2010/main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Rule #5: Tell an </a:t>
            </a:r>
            <a:r>
              <a:rPr lang="en-US" dirty="0" smtClean="0"/>
              <a:t>Adult You Trust</a:t>
            </a:r>
            <a:endParaRPr lang="en-US" dirty="0"/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457200" y="22098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50800" dist="50800" dir="2700000" algn="tl" rotWithShape="0">
                    <a:schemeClr val="bg1">
                      <a:alpha val="3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So, who is an adult you trust?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>
                <a:outerShdw blurRad="50800" dist="50800" dir="2700000" algn="tl" rotWithShape="0">
                  <a:schemeClr val="bg1">
                    <a:alpha val="30000"/>
                  </a:scheme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xmlns:p14="http://schemas.microsoft.com/office/powerpoint/2010/main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7-12 Adults you know - trust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xmlns:p14="http://schemas.microsoft.com/office/powerpoint/2010/main" advTm="19200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06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did Maggie do </a:t>
            </a:r>
            <a:br>
              <a:rPr lang="en-US" dirty="0" smtClean="0"/>
            </a:br>
            <a:r>
              <a:rPr lang="en-US" dirty="0" smtClean="0"/>
              <a:t>to be safer on the Internet?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Used the Google filter setting.</a:t>
            </a:r>
          </a:p>
          <a:p>
            <a:r>
              <a:rPr lang="en-US" sz="3600" dirty="0" smtClean="0"/>
              <a:t>Installed software to filter unwanted content.</a:t>
            </a:r>
          </a:p>
          <a:p>
            <a:r>
              <a:rPr lang="en-US" sz="3600" dirty="0" smtClean="0"/>
              <a:t>Agreed </a:t>
            </a:r>
            <a:r>
              <a:rPr lang="en-US" sz="3600" dirty="0" smtClean="0"/>
              <a:t>on appropriate content</a:t>
            </a:r>
            <a:r>
              <a:rPr lang="en-US" sz="3600" dirty="0" smtClean="0"/>
              <a:t>.</a:t>
            </a:r>
          </a:p>
          <a:p>
            <a:r>
              <a:rPr lang="en-US" sz="3600" dirty="0" smtClean="0"/>
              <a:t>Told someone she trusted - her Dad.</a:t>
            </a:r>
            <a:endParaRPr lang="en-US" sz="3600" dirty="0"/>
          </a:p>
        </p:txBody>
      </p:sp>
    </p:spTree>
  </p:cSld>
  <p:clrMapOvr>
    <a:masterClrMapping/>
  </p:clrMapOvr>
  <p:transition xmlns:p14="http://schemas.microsoft.com/office/powerpoint/2010/main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Rules of Internet Safety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228600" indent="-228600">
              <a:buFontTx/>
              <a:buAutoNum type="arabicPeriod"/>
            </a:pPr>
            <a:r>
              <a:rPr lang="en-US" sz="4000" dirty="0" smtClean="0"/>
              <a:t> Say </a:t>
            </a:r>
            <a:r>
              <a:rPr lang="en-US" sz="4000" dirty="0"/>
              <a:t>“NO!” to cyber-bullies</a:t>
            </a:r>
          </a:p>
          <a:p>
            <a:pPr marL="228600" indent="-228600">
              <a:buFontTx/>
              <a:buAutoNum type="arabicPeriod"/>
            </a:pPr>
            <a:r>
              <a:rPr lang="en-US" sz="4000" dirty="0" smtClean="0"/>
              <a:t> Protect your </a:t>
            </a:r>
            <a:r>
              <a:rPr lang="en-US" sz="4000" dirty="0"/>
              <a:t>p</a:t>
            </a:r>
            <a:r>
              <a:rPr lang="en-US" sz="4000" dirty="0" smtClean="0"/>
              <a:t>ersonal </a:t>
            </a:r>
            <a:r>
              <a:rPr lang="en-US" sz="4000" dirty="0"/>
              <a:t>i</a:t>
            </a:r>
            <a:r>
              <a:rPr lang="en-US" sz="4000" dirty="0" smtClean="0"/>
              <a:t>nformation</a:t>
            </a:r>
            <a:endParaRPr lang="en-US" sz="4000" dirty="0"/>
          </a:p>
          <a:p>
            <a:pPr marL="228600" indent="-228600">
              <a:buFontTx/>
              <a:buAutoNum type="arabicPeriod"/>
            </a:pPr>
            <a:r>
              <a:rPr lang="en-US" sz="4000" dirty="0" smtClean="0"/>
              <a:t> Don’t “friend” strangers online </a:t>
            </a:r>
          </a:p>
          <a:p>
            <a:pPr marL="228600" indent="-228600">
              <a:buFontTx/>
              <a:buAutoNum type="arabicPeriod"/>
            </a:pPr>
            <a:r>
              <a:rPr lang="en-US" sz="4000" dirty="0" smtClean="0"/>
              <a:t> Only post appropriate pictures</a:t>
            </a:r>
          </a:p>
          <a:p>
            <a:pPr marL="228600" indent="-228600">
              <a:buFontTx/>
              <a:buAutoNum type="arabicPeriod"/>
            </a:pPr>
            <a:r>
              <a:rPr lang="en-US" sz="4000" dirty="0" smtClean="0"/>
              <a:t> Tell an adult you trust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083102824"/>
      </p:ext>
    </p:extLst>
  </p:cSld>
  <p:clrMapOvr>
    <a:masterClrMapping/>
  </p:clrMapOvr>
  <p:transition xmlns:p14="http://schemas.microsoft.com/office/powerpoint/2010/main">
    <p:dissolv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is the best Internet filter </a:t>
            </a:r>
            <a:br>
              <a:rPr lang="en-US" dirty="0" smtClean="0"/>
            </a:br>
            <a:r>
              <a:rPr lang="en-US" dirty="0" smtClean="0"/>
              <a:t>in the world?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It is free.</a:t>
            </a:r>
          </a:p>
          <a:p>
            <a:r>
              <a:rPr lang="en-US" sz="3600" dirty="0" smtClean="0"/>
              <a:t>It is simple to use.</a:t>
            </a:r>
          </a:p>
          <a:p>
            <a:r>
              <a:rPr lang="en-US" sz="3600" dirty="0" smtClean="0"/>
              <a:t>You take it with you wherever you go.</a:t>
            </a:r>
          </a:p>
          <a:p>
            <a:endParaRPr lang="en-US" sz="3600" dirty="0" smtClean="0"/>
          </a:p>
        </p:txBody>
      </p:sp>
    </p:spTree>
  </p:cSld>
  <p:clrMapOvr>
    <a:masterClrMapping/>
  </p:clrMapOvr>
  <p:transition xmlns:p14="http://schemas.microsoft.com/office/powerpoint/2010/main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76200"/>
            <a:ext cx="8042276" cy="1336956"/>
          </a:xfrm>
        </p:spPr>
        <p:txBody>
          <a:bodyPr>
            <a:normAutofit/>
          </a:bodyPr>
          <a:lstStyle/>
          <a:p>
            <a:r>
              <a:rPr lang="en-US" dirty="0" smtClean="0"/>
              <a:t>The best Internet filter is…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2819401"/>
            <a:ext cx="8042276" cy="1828799"/>
          </a:xfrm>
        </p:spPr>
        <p:txBody>
          <a:bodyPr/>
          <a:lstStyle/>
          <a:p>
            <a:pPr algn="ctr">
              <a:buNone/>
            </a:pPr>
            <a:r>
              <a:rPr lang="en-US" sz="7200" dirty="0" smtClean="0"/>
              <a:t>You</a:t>
            </a:r>
            <a:endParaRPr lang="en-US" sz="7200" dirty="0"/>
          </a:p>
        </p:txBody>
      </p:sp>
    </p:spTree>
  </p:cSld>
  <p:clrMapOvr>
    <a:masterClrMapping/>
  </p:clrMapOvr>
  <p:transition xmlns:p14="http://schemas.microsoft.com/office/powerpoint/2010/main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752600"/>
            <a:ext cx="8001000" cy="3124200"/>
          </a:xfrm>
        </p:spPr>
        <p:txBody>
          <a:bodyPr>
            <a:normAutofit/>
          </a:bodyPr>
          <a:lstStyle/>
          <a:p>
            <a:r>
              <a:rPr lang="en-US" dirty="0" smtClean="0"/>
              <a:t>When you go home today </a:t>
            </a:r>
            <a:br>
              <a:rPr lang="en-US" dirty="0" smtClean="0"/>
            </a:br>
            <a:r>
              <a:rPr lang="en-US" dirty="0" smtClean="0"/>
              <a:t>tell your family about how they can stay safe online too.</a:t>
            </a:r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50800" dist="50800" dir="2700000" algn="tl" rotWithShape="0">
                    <a:schemeClr val="bg1">
                      <a:alpha val="3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Challenge: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>
                <a:outerShdw blurRad="50800" dist="50800" dir="2700000" algn="tl" rotWithShape="0">
                  <a:schemeClr val="bg1">
                    <a:alpha val="30000"/>
                  </a:scheme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xmlns:p14="http://schemas.microsoft.com/office/powerpoint/2010/main">
    <p:dissolv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1026"/>
          <p:cNvSpPr>
            <a:spLocks noGrp="1" noChangeArrowheads="1"/>
          </p:cNvSpPr>
          <p:nvPr>
            <p:ph type="title"/>
          </p:nvPr>
        </p:nvSpPr>
        <p:spPr>
          <a:xfrm>
            <a:off x="1600200" y="228600"/>
            <a:ext cx="58674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/>
              <a:t>Dangers of the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>Internet</a:t>
            </a:r>
            <a:endParaRPr lang="en-US" dirty="0"/>
          </a:p>
        </p:txBody>
      </p:sp>
      <p:sp>
        <p:nvSpPr>
          <p:cNvPr id="29699" name="Rectangle 1027"/>
          <p:cNvSpPr>
            <a:spLocks noGrp="1" noChangeArrowheads="1"/>
          </p:cNvSpPr>
          <p:nvPr>
            <p:ph idx="1"/>
          </p:nvPr>
        </p:nvSpPr>
        <p:spPr>
          <a:xfrm>
            <a:off x="1447800" y="1905000"/>
            <a:ext cx="6781800" cy="37338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dirty="0"/>
              <a:t>Accessible from…</a:t>
            </a:r>
            <a:endParaRPr lang="en-US" dirty="0" smtClean="0"/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/>
              <a:t>Virtually everywhere.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endParaRPr lang="en-US" sz="2000" dirty="0"/>
          </a:p>
          <a:p>
            <a:pPr eaLnBrk="1" hangingPunct="1">
              <a:lnSpc>
                <a:spcPct val="90000"/>
              </a:lnSpc>
            </a:pPr>
            <a:r>
              <a:rPr lang="en-US" dirty="0"/>
              <a:t>Communicate with…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/>
              <a:t>Family, friends</a:t>
            </a:r>
            <a:r>
              <a:rPr lang="en-US" sz="2000" dirty="0" smtClean="0"/>
              <a:t>, predators…</a:t>
            </a:r>
          </a:p>
          <a:p>
            <a:pPr lvl="1" eaLnBrk="1" hangingPunct="1">
              <a:lnSpc>
                <a:spcPct val="90000"/>
              </a:lnSpc>
            </a:pPr>
            <a:endParaRPr lang="en-US" sz="2000" dirty="0" smtClean="0"/>
          </a:p>
          <a:p>
            <a:pPr eaLnBrk="1" hangingPunct="1">
              <a:lnSpc>
                <a:spcPct val="90000"/>
              </a:lnSpc>
            </a:pPr>
            <a:r>
              <a:rPr lang="en-US" dirty="0"/>
              <a:t>Information including…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/>
              <a:t>Pornography, violence, </a:t>
            </a:r>
            <a:r>
              <a:rPr lang="en-US" sz="2000" dirty="0" smtClean="0"/>
              <a:t>drugs…</a:t>
            </a:r>
          </a:p>
          <a:p>
            <a:pPr eaLnBrk="1" hangingPunct="1">
              <a:lnSpc>
                <a:spcPct val="90000"/>
              </a:lnSpc>
            </a:pPr>
            <a:endParaRPr lang="en-US" sz="2400" dirty="0"/>
          </a:p>
          <a:p>
            <a:pPr lvl="1" eaLnBrk="1" hangingPunct="1">
              <a:lnSpc>
                <a:spcPct val="90000"/>
              </a:lnSpc>
            </a:pPr>
            <a:endParaRPr lang="en-US" sz="2000" dirty="0"/>
          </a:p>
          <a:p>
            <a:pPr lvl="1" eaLnBrk="1" hangingPunct="1">
              <a:lnSpc>
                <a:spcPct val="90000"/>
              </a:lnSpc>
            </a:pPr>
            <a:endParaRPr lang="en-US" sz="2000" dirty="0"/>
          </a:p>
          <a:p>
            <a:pPr lvl="1" eaLnBrk="1" hangingPunct="1">
              <a:lnSpc>
                <a:spcPct val="90000"/>
              </a:lnSpc>
            </a:pPr>
            <a:endParaRPr lang="en-US" sz="2000" dirty="0"/>
          </a:p>
          <a:p>
            <a:pPr lvl="1" eaLnBrk="1" hangingPunct="1">
              <a:lnSpc>
                <a:spcPct val="90000"/>
              </a:lnSpc>
            </a:pPr>
            <a:endParaRPr lang="en-US" sz="2000" dirty="0"/>
          </a:p>
          <a:p>
            <a:pPr lvl="1" eaLnBrk="1" hangingPunct="1">
              <a:lnSpc>
                <a:spcPct val="90000"/>
              </a:lnSpc>
            </a:pPr>
            <a:endParaRPr lang="en-US" sz="2000" dirty="0"/>
          </a:p>
          <a:p>
            <a:pPr lvl="1" eaLnBrk="1" hangingPunct="1">
              <a:lnSpc>
                <a:spcPct val="90000"/>
              </a:lnSpc>
            </a:pPr>
            <a:endParaRPr lang="en-US" sz="2000" dirty="0"/>
          </a:p>
        </p:txBody>
      </p:sp>
      <p:pic>
        <p:nvPicPr>
          <p:cNvPr id="6" name="Picture 5" descr="Teen_sunglasses_fb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1190" y="3886200"/>
            <a:ext cx="2372810" cy="2343150"/>
          </a:xfrm>
          <a:prstGeom prst="rect">
            <a:avLst/>
          </a:prstGeom>
        </p:spPr>
      </p:pic>
      <p:pic>
        <p:nvPicPr>
          <p:cNvPr id="7" name="Picture 6" descr="Dangers_Info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312410"/>
            <a:ext cx="2178612" cy="1545590"/>
          </a:xfrm>
          <a:prstGeom prst="rect">
            <a:avLst/>
          </a:prstGeom>
        </p:spPr>
      </p:pic>
      <p:pic>
        <p:nvPicPr>
          <p:cNvPr id="10" name="Picture 9" descr="earth_4Computers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43800" y="1676400"/>
            <a:ext cx="1600200" cy="213360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29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1" dur="500"/>
                                        <p:tgtEl>
                                          <p:spTgt spid="296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To learn more, go to:</a:t>
            </a:r>
            <a:endParaRPr lang="en-US" dirty="0"/>
          </a:p>
        </p:txBody>
      </p:sp>
      <p:pic>
        <p:nvPicPr>
          <p:cNvPr id="4" name="Picture 2" descr="netsafe_utah_logo_rg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0600" y="1676400"/>
            <a:ext cx="7162800" cy="31289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xmlns:p14="http://schemas.microsoft.com/office/powerpoint/2010/main">
    <p:dissolv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981200"/>
            <a:ext cx="7391400" cy="2514600"/>
          </a:xfrm>
        </p:spPr>
        <p:txBody>
          <a:bodyPr>
            <a:normAutofit/>
          </a:bodyPr>
          <a:lstStyle/>
          <a:p>
            <a:r>
              <a:rPr lang="en-US" dirty="0" smtClean="0"/>
              <a:t>The End.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dissolv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Profile of a Teenager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idx="1"/>
          </p:nvPr>
        </p:nvSpPr>
        <p:spPr>
          <a:xfrm>
            <a:off x="1828800" y="1951037"/>
            <a:ext cx="6553200" cy="4525963"/>
          </a:xfrm>
        </p:spPr>
        <p:txBody>
          <a:bodyPr/>
          <a:lstStyle/>
          <a:p>
            <a:pPr eaLnBrk="1" hangingPunct="1"/>
            <a:r>
              <a:rPr lang="en-US" dirty="0" smtClean="0"/>
              <a:t>Live in the moment</a:t>
            </a:r>
          </a:p>
          <a:p>
            <a:pPr eaLnBrk="1" hangingPunct="1"/>
            <a:r>
              <a:rPr lang="en-US" dirty="0" smtClean="0"/>
              <a:t>Be own person</a:t>
            </a:r>
          </a:p>
          <a:p>
            <a:pPr eaLnBrk="1" hangingPunct="1"/>
            <a:r>
              <a:rPr lang="en-US" dirty="0" smtClean="0"/>
              <a:t>Make own decisions</a:t>
            </a:r>
          </a:p>
          <a:p>
            <a:pPr eaLnBrk="1" hangingPunct="1"/>
            <a:r>
              <a:rPr lang="en-US" dirty="0" smtClean="0"/>
              <a:t>Be independent from parents</a:t>
            </a:r>
          </a:p>
          <a:p>
            <a:pPr eaLnBrk="1" hangingPunct="1"/>
            <a:r>
              <a:rPr lang="en-US" dirty="0" smtClean="0"/>
              <a:t>Be understood</a:t>
            </a:r>
          </a:p>
          <a:p>
            <a:pPr eaLnBrk="1" hangingPunct="1"/>
            <a:r>
              <a:rPr lang="en-US" dirty="0" smtClean="0"/>
              <a:t>Attention</a:t>
            </a:r>
          </a:p>
          <a:p>
            <a:pPr eaLnBrk="1" hangingPunct="1"/>
            <a:r>
              <a:rPr lang="en-US" dirty="0" smtClean="0"/>
              <a:t>Love</a:t>
            </a:r>
          </a:p>
        </p:txBody>
      </p:sp>
      <p:pic>
        <p:nvPicPr>
          <p:cNvPr id="5" name="Picture 4" descr="teen_mirror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0400" y="3657600"/>
            <a:ext cx="2133600" cy="320040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307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307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build="p" bldLvl="5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Chatroom Exchange</a:t>
            </a:r>
          </a:p>
        </p:txBody>
      </p:sp>
      <p:pic>
        <p:nvPicPr>
          <p:cNvPr id="3" name="Exchange_60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6626"/>
            <a:ext cx="9144000" cy="6858000"/>
          </a:xfrm>
        </p:spPr>
      </p:pic>
    </p:spTree>
  </p:cSld>
  <p:clrMapOvr>
    <a:masterClrMapping/>
  </p:clrMapOvr>
  <p:transition xmlns:p14="http://schemas.microsoft.com/office/powerpoint/2010/main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6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Rules of Internet Safety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228600" indent="-228600">
              <a:buFontTx/>
              <a:buAutoNum type="arabicPeriod"/>
            </a:pPr>
            <a:r>
              <a:rPr lang="en-US" sz="4000" dirty="0" smtClean="0"/>
              <a:t> Say </a:t>
            </a:r>
            <a:r>
              <a:rPr lang="en-US" sz="4000" dirty="0"/>
              <a:t>“NO!” to cyber-bullies</a:t>
            </a:r>
          </a:p>
          <a:p>
            <a:pPr marL="228600" indent="-228600">
              <a:buFontTx/>
              <a:buAutoNum type="arabicPeriod"/>
            </a:pPr>
            <a:r>
              <a:rPr lang="en-US" sz="4000" dirty="0" smtClean="0"/>
              <a:t> Protect your </a:t>
            </a:r>
            <a:r>
              <a:rPr lang="en-US" sz="4000" dirty="0"/>
              <a:t>p</a:t>
            </a:r>
            <a:r>
              <a:rPr lang="en-US" sz="4000" dirty="0" smtClean="0"/>
              <a:t>ersonal </a:t>
            </a:r>
            <a:r>
              <a:rPr lang="en-US" sz="4000" dirty="0"/>
              <a:t>i</a:t>
            </a:r>
            <a:r>
              <a:rPr lang="en-US" sz="4000" dirty="0" smtClean="0"/>
              <a:t>nformation</a:t>
            </a:r>
            <a:endParaRPr lang="en-US" sz="4000" dirty="0"/>
          </a:p>
          <a:p>
            <a:pPr marL="228600" indent="-228600">
              <a:buFontTx/>
              <a:buAutoNum type="arabicPeriod"/>
            </a:pPr>
            <a:r>
              <a:rPr lang="en-US" sz="4000" dirty="0" smtClean="0"/>
              <a:t> Don’t “friend” strangers online </a:t>
            </a:r>
          </a:p>
          <a:p>
            <a:pPr marL="228600" indent="-228600">
              <a:buFontTx/>
              <a:buAutoNum type="arabicPeriod"/>
            </a:pPr>
            <a:r>
              <a:rPr lang="en-US" sz="4000" dirty="0" smtClean="0"/>
              <a:t> Only post appropriate pictures</a:t>
            </a:r>
          </a:p>
          <a:p>
            <a:pPr marL="228600" indent="-228600">
              <a:buFontTx/>
              <a:buAutoNum type="arabicPeriod"/>
            </a:pPr>
            <a:r>
              <a:rPr lang="en-US" sz="4000" dirty="0" smtClean="0"/>
              <a:t> Tell an adult you trust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841581889"/>
      </p:ext>
    </p:extLst>
  </p:cSld>
  <p:clrMapOvr>
    <a:masterClrMapping/>
  </p:clrMapOvr>
  <p:transition xmlns:p14="http://schemas.microsoft.com/office/powerpoint/2010/main">
    <p:dissolv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le 1"/>
          <p:cNvSpPr>
            <a:spLocks noGrp="1"/>
          </p:cNvSpPr>
          <p:nvPr>
            <p:ph type="title"/>
          </p:nvPr>
        </p:nvSpPr>
        <p:spPr>
          <a:xfrm>
            <a:off x="457200" y="1600200"/>
            <a:ext cx="8229600" cy="1143000"/>
          </a:xfrm>
        </p:spPr>
        <p:txBody>
          <a:bodyPr>
            <a:normAutofit/>
          </a:bodyPr>
          <a:lstStyle/>
          <a:p>
            <a:pPr algn="l" eaLnBrk="1" hangingPunct="1"/>
            <a:r>
              <a:rPr lang="en-US" sz="2800" dirty="0" smtClean="0"/>
              <a:t>What is Cyber-bullying?</a:t>
            </a:r>
          </a:p>
        </p:txBody>
      </p:sp>
      <p:sp>
        <p:nvSpPr>
          <p:cNvPr id="53251" name="Content Placeholder 2"/>
          <p:cNvSpPr>
            <a:spLocks noGrp="1"/>
          </p:cNvSpPr>
          <p:nvPr>
            <p:ph idx="1"/>
          </p:nvPr>
        </p:nvSpPr>
        <p:spPr>
          <a:xfrm>
            <a:off x="457200" y="2743200"/>
            <a:ext cx="8229600" cy="1371599"/>
          </a:xfrm>
        </p:spPr>
        <p:txBody>
          <a:bodyPr/>
          <a:lstStyle/>
          <a:p>
            <a:pPr eaLnBrk="1" hangingPunct="1"/>
            <a:r>
              <a:rPr lang="en-US" dirty="0" smtClean="0"/>
              <a:t>Use of technology to harass, threaten, or embarrass someone.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913738" y="6504801"/>
            <a:ext cx="25444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Courtesy of </a:t>
            </a:r>
            <a:r>
              <a:rPr lang="en-US" sz="1200" dirty="0" err="1" smtClean="0"/>
              <a:t>wentongg’s</a:t>
            </a:r>
            <a:r>
              <a:rPr lang="en-US" sz="1200" dirty="0" smtClean="0"/>
              <a:t> </a:t>
            </a:r>
            <a:r>
              <a:rPr lang="en-US" sz="1200" dirty="0" err="1" smtClean="0"/>
              <a:t>photostream</a:t>
            </a:r>
            <a:endParaRPr lang="en-US" sz="1200" dirty="0"/>
          </a:p>
        </p:txBody>
      </p:sp>
      <p:pic>
        <p:nvPicPr>
          <p:cNvPr id="7" name="Picture 6" descr="cyberbully_boy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9478" y="3810000"/>
            <a:ext cx="3884521" cy="2583358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457200" y="152400"/>
            <a:ext cx="82296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800" b="1" kern="1200">
                <a:solidFill>
                  <a:srgbClr val="FFFF00"/>
                </a:solidFill>
                <a:effectLst>
                  <a:outerShdw blurRad="50800" dist="50800" dir="2700000" algn="tl" rotWithShape="0">
                    <a:schemeClr val="bg1">
                      <a:alpha val="3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 smtClean="0"/>
              <a:t>Rule #1: Say “NO!” to Cyber-Bullying </a:t>
            </a:r>
            <a:endParaRPr lang="en-US" sz="4000" dirty="0"/>
          </a:p>
        </p:txBody>
      </p:sp>
    </p:spTree>
  </p:cSld>
  <p:clrMapOvr>
    <a:masterClrMapping/>
  </p:clrMapOvr>
  <p:transition xmlns:p14="http://schemas.microsoft.com/office/powerpoint/2010/main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1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Cyber-bullying – Example</a:t>
            </a:r>
          </a:p>
        </p:txBody>
      </p:sp>
      <p:pic>
        <p:nvPicPr>
          <p:cNvPr id="3" name="Words_Hurt_30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12148"/>
            <a:ext cx="9151730" cy="6863798"/>
          </a:xfrm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63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Bullying </a:t>
            </a:r>
            <a:r>
              <a:rPr lang="en-US" dirty="0" err="1" smtClean="0"/>
              <a:t>vs</a:t>
            </a:r>
            <a:r>
              <a:rPr lang="en-US" dirty="0" smtClean="0"/>
              <a:t> Cyber-bullying</a:t>
            </a:r>
          </a:p>
        </p:txBody>
      </p:sp>
      <p:sp>
        <p:nvSpPr>
          <p:cNvPr id="53251" name="Content Placeholder 2"/>
          <p:cNvSpPr>
            <a:spLocks noGrp="1"/>
          </p:cNvSpPr>
          <p:nvPr>
            <p:ph idx="1"/>
          </p:nvPr>
        </p:nvSpPr>
        <p:spPr>
          <a:xfrm>
            <a:off x="457200" y="2362200"/>
            <a:ext cx="8229600" cy="3962400"/>
          </a:xfrm>
        </p:spPr>
        <p:txBody>
          <a:bodyPr>
            <a:normAutofit/>
          </a:bodyPr>
          <a:lstStyle/>
          <a:p>
            <a:pPr eaLnBrk="1" hangingPunct="1"/>
            <a:r>
              <a:rPr lang="en-US" dirty="0" smtClean="0"/>
              <a:t>It can happen 24/7.</a:t>
            </a:r>
          </a:p>
          <a:p>
            <a:pPr eaLnBrk="1" hangingPunct="1"/>
            <a:r>
              <a:rPr lang="en-US" dirty="0" smtClean="0"/>
              <a:t>It can be done from a physically distant location.</a:t>
            </a:r>
          </a:p>
          <a:p>
            <a:pPr eaLnBrk="1" hangingPunct="1"/>
            <a:r>
              <a:rPr lang="en-US" dirty="0" smtClean="0"/>
              <a:t>Do not know who the bully is or why being targeted.</a:t>
            </a:r>
          </a:p>
          <a:p>
            <a:pPr eaLnBrk="1" hangingPunct="1"/>
            <a:r>
              <a:rPr lang="en-US" dirty="0" smtClean="0"/>
              <a:t>It can become viral – others join in.</a:t>
            </a:r>
          </a:p>
          <a:p>
            <a:pPr eaLnBrk="1" hangingPunct="1"/>
            <a:r>
              <a:rPr lang="en-US" dirty="0" smtClean="0"/>
              <a:t>Loss of non-verbal cues and voice inflexion.</a:t>
            </a:r>
          </a:p>
          <a:p>
            <a:pPr eaLnBrk="1" hangingPunct="1"/>
            <a:r>
              <a:rPr lang="en-US" dirty="0" smtClean="0"/>
              <a:t>IN BOTH KINDS OF BULLYING, victim may </a:t>
            </a:r>
            <a:r>
              <a:rPr lang="en-US" dirty="0" smtClean="0"/>
              <a:t>become bully.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57200" y="1600199"/>
            <a:ext cx="2590800" cy="7620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800" b="1" kern="1200">
                <a:solidFill>
                  <a:srgbClr val="FFFF00"/>
                </a:solidFill>
                <a:effectLst>
                  <a:outerShdw blurRad="50800" dist="50800" dir="2700000" algn="tl" rotWithShape="0">
                    <a:schemeClr val="bg1">
                      <a:alpha val="3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800" dirty="0" smtClean="0"/>
              <a:t>Cyber-bullying:</a:t>
            </a:r>
            <a:endParaRPr lang="en-US" sz="2800" dirty="0" smtClean="0"/>
          </a:p>
        </p:txBody>
      </p:sp>
    </p:spTree>
  </p:cSld>
  <p:clrMapOvr>
    <a:masterClrMapping/>
  </p:clrMapOvr>
  <p:transition xmlns:p14="http://schemas.microsoft.com/office/powerpoint/2010/main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3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3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3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3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3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32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32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32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32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1" grpId="0" build="p" bldLvl="5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Relationship Id="rId3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Focus">
  <a:themeElements>
    <a:clrScheme name="Focus">
      <a:dk1>
        <a:sysClr val="windowText" lastClr="000000"/>
      </a:dk1>
      <a:lt1>
        <a:sysClr val="window" lastClr="FFFFFF"/>
      </a:lt1>
      <a:dk2>
        <a:srgbClr val="0064E2"/>
      </a:dk2>
      <a:lt2>
        <a:srgbClr val="B5D2F5"/>
      </a:lt2>
      <a:accent1>
        <a:srgbClr val="FFB91D"/>
      </a:accent1>
      <a:accent2>
        <a:srgbClr val="F97817"/>
      </a:accent2>
      <a:accent3>
        <a:srgbClr val="6DE304"/>
      </a:accent3>
      <a:accent4>
        <a:srgbClr val="FF0000"/>
      </a:accent4>
      <a:accent5>
        <a:srgbClr val="732BEA"/>
      </a:accent5>
      <a:accent6>
        <a:srgbClr val="C913AD"/>
      </a:accent6>
      <a:hlink>
        <a:srgbClr val="FFE400"/>
      </a:hlink>
      <a:folHlink>
        <a:srgbClr val="A3EC62"/>
      </a:folHlink>
    </a:clrScheme>
    <a:fontScheme name="Focus">
      <a:majorFont>
        <a:latin typeface="Corbel"/>
        <a:ea typeface=""/>
        <a:cs typeface=""/>
        <a:font script="Jpan" typeface="ＭＳ ゴシック"/>
      </a:majorFont>
      <a:minorFont>
        <a:latin typeface="Corbel"/>
        <a:ea typeface=""/>
        <a:cs typeface=""/>
        <a:font script="Jpan" typeface="ＭＳ ゴシック"/>
      </a:minorFont>
    </a:fontScheme>
    <a:fmtScheme name="Focus">
      <a:fillStyleLst>
        <a:solidFill>
          <a:schemeClr val="phClr"/>
        </a:solidFill>
        <a:solidFill>
          <a:schemeClr val="phClr"/>
        </a:solidFill>
        <a:solidFill>
          <a:schemeClr val="phClr">
            <a:satMod val="150000"/>
          </a:schemeClr>
        </a:solidFill>
      </a:fillStyleLst>
      <a:lnStyleLst>
        <a:ln w="1905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FFFFFF">
                <a:alpha val="75000"/>
              </a:srgbClr>
            </a:innerShdw>
            <a:outerShdw blurRad="101600" dist="63500" dir="4200000" algn="br" rotWithShape="0">
              <a:srgbClr val="000000">
                <a:alpha val="50000"/>
              </a:srgbClr>
            </a:outerShdw>
          </a:effectLst>
        </a:effectStyle>
        <a:effectStyle>
          <a:effectLst>
            <a:glow rad="101600">
              <a:schemeClr val="l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soft" dir="r">
              <a:rot lat="0" lon="0" rev="5400000"/>
            </a:lightRig>
          </a:scene3d>
          <a:sp3d prstMaterial="softmetal">
            <a:bevelT w="31750" h="63500"/>
          </a:sp3d>
        </a:effectStyle>
      </a:effectStyleLst>
      <a:bgFillStyleLst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10000"/>
                <a:satMod val="250000"/>
              </a:schemeClr>
              <a:schemeClr val="phClr">
                <a:tint val="70000"/>
                <a:alpha val="80000"/>
                <a:satMod val="25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80000"/>
                <a:shade val="10000"/>
                <a:satMod val="250000"/>
              </a:schemeClr>
              <a:schemeClr val="phClr">
                <a:tint val="70000"/>
                <a:alpha val="80000"/>
                <a:satMod val="250000"/>
              </a:schemeClr>
            </a:duotone>
          </a:blip>
          <a:stretch/>
        </a:blipFill>
        <a:blipFill rotWithShape="1">
          <a:blip xmlns:r="http://schemas.openxmlformats.org/officeDocument/2006/relationships" r:embed="rId3">
            <a:duotone>
              <a:schemeClr val="phClr">
                <a:tint val="80000"/>
                <a:shade val="10000"/>
                <a:satMod val="250000"/>
              </a:schemeClr>
              <a:schemeClr val="phClr">
                <a:tint val="70000"/>
                <a:alpha val="80000"/>
                <a:satMod val="25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Focus.thmx</Template>
  <TotalTime>12204</TotalTime>
  <Words>1854</Words>
  <Application>Microsoft Macintosh PowerPoint</Application>
  <PresentationFormat>On-screen Show (4:3)</PresentationFormat>
  <Paragraphs>243</Paragraphs>
  <Slides>31</Slides>
  <Notes>31</Notes>
  <HiddenSlides>0</HiddenSlides>
  <MMClips>7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Focus</vt:lpstr>
      <vt:lpstr>Grades 7-12</vt:lpstr>
      <vt:lpstr>Benefits of the Internet</vt:lpstr>
      <vt:lpstr>Dangers of the  Internet</vt:lpstr>
      <vt:lpstr>Profile of a Teenager</vt:lpstr>
      <vt:lpstr>Chatroom Exchange</vt:lpstr>
      <vt:lpstr>Rules of Internet Safety</vt:lpstr>
      <vt:lpstr>What is Cyber-bullying?</vt:lpstr>
      <vt:lpstr>Cyber-bullying – Example</vt:lpstr>
      <vt:lpstr>Bullying vs Cyber-bullying</vt:lpstr>
      <vt:lpstr>PowerPoint Presentation</vt:lpstr>
      <vt:lpstr>How can we stop cyber-bullying?</vt:lpstr>
      <vt:lpstr>Rule of Thumb</vt:lpstr>
      <vt:lpstr>Rule #2: Protect Your  Personal Information</vt:lpstr>
      <vt:lpstr>PowerPoint Presentation</vt:lpstr>
      <vt:lpstr>When we keep our personal information safe…</vt:lpstr>
      <vt:lpstr>What can we do to keep our personal information safe?</vt:lpstr>
      <vt:lpstr>Rule #3: Don’t “Friend”  Strangers Online</vt:lpstr>
      <vt:lpstr>PowerPoint Presentation</vt:lpstr>
      <vt:lpstr>What did Maggie learn?</vt:lpstr>
      <vt:lpstr>Rule #4: Only Post  Appropriate Pictures</vt:lpstr>
      <vt:lpstr>PowerPoint Presentation</vt:lpstr>
      <vt:lpstr>What do we learn from Maggie?</vt:lpstr>
      <vt:lpstr>Rule #5: Tell an Adult You Trust</vt:lpstr>
      <vt:lpstr>PowerPoint Presentation</vt:lpstr>
      <vt:lpstr>What did Maggie do  to be safer on the Internet?</vt:lpstr>
      <vt:lpstr>Rules of Internet Safety</vt:lpstr>
      <vt:lpstr>What is the best Internet filter  in the world?</vt:lpstr>
      <vt:lpstr>The best Internet filter is…</vt:lpstr>
      <vt:lpstr>When you go home today  tell your family about how they can stay safe online too.</vt:lpstr>
      <vt:lpstr>To learn more, go to:</vt:lpstr>
      <vt:lpstr>The End.</vt:lpstr>
    </vt:vector>
  </TitlesOfParts>
  <Company>University of Utah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Rick Cline</dc:creator>
  <cp:lastModifiedBy>Rob</cp:lastModifiedBy>
  <cp:revision>119</cp:revision>
  <dcterms:created xsi:type="dcterms:W3CDTF">2012-06-06T14:54:15Z</dcterms:created>
  <dcterms:modified xsi:type="dcterms:W3CDTF">2014-07-22T19:59:39Z</dcterms:modified>
</cp:coreProperties>
</file>