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"/>
  </p:sldMasterIdLst>
  <p:notesMasterIdLst>
    <p:notesMasterId r:id="rId33"/>
  </p:notesMasterIdLst>
  <p:sldIdLst>
    <p:sldId id="273" r:id="rId2"/>
    <p:sldId id="291" r:id="rId3"/>
    <p:sldId id="292" r:id="rId4"/>
    <p:sldId id="294" r:id="rId5"/>
    <p:sldId id="295" r:id="rId6"/>
    <p:sldId id="393" r:id="rId7"/>
    <p:sldId id="297" r:id="rId8"/>
    <p:sldId id="299" r:id="rId9"/>
    <p:sldId id="315" r:id="rId10"/>
    <p:sldId id="369" r:id="rId11"/>
    <p:sldId id="298" r:id="rId12"/>
    <p:sldId id="300" r:id="rId13"/>
    <p:sldId id="277" r:id="rId14"/>
    <p:sldId id="380" r:id="rId15"/>
    <p:sldId id="391" r:id="rId16"/>
    <p:sldId id="310" r:id="rId17"/>
    <p:sldId id="278" r:id="rId18"/>
    <p:sldId id="338" r:id="rId19"/>
    <p:sldId id="311" r:id="rId20"/>
    <p:sldId id="280" r:id="rId21"/>
    <p:sldId id="345" r:id="rId22"/>
    <p:sldId id="312" r:id="rId23"/>
    <p:sldId id="283" r:id="rId24"/>
    <p:sldId id="356" r:id="rId25"/>
    <p:sldId id="313" r:id="rId26"/>
    <p:sldId id="394" r:id="rId27"/>
    <p:sldId id="389" r:id="rId28"/>
    <p:sldId id="309" r:id="rId29"/>
    <p:sldId id="286" r:id="rId30"/>
    <p:sldId id="314" r:id="rId31"/>
    <p:sldId id="392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13" autoAdjust="0"/>
    <p:restoredTop sz="88235" autoAdjust="0"/>
  </p:normalViewPr>
  <p:slideViewPr>
    <p:cSldViewPr snapToObjects="1" showGuides="1">
      <p:cViewPr varScale="1">
        <p:scale>
          <a:sx n="44" d="100"/>
          <a:sy n="44" d="100"/>
        </p:scale>
        <p:origin x="1050" y="48"/>
      </p:cViewPr>
      <p:guideLst>
        <p:guide orient="horz" pos="2160"/>
        <p:guide pos="27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0160B-3B19-0044-8D37-7D3A126E0069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5ED3A-1F16-164C-B0D8-C4E1C02458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675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r>
              <a:rPr lang="en-US" dirty="0" smtClean="0"/>
              <a:t>OUTLINE</a:t>
            </a:r>
            <a:r>
              <a:rPr lang="en-US" baseline="0" dirty="0" smtClean="0"/>
              <a:t> OF PRESENTATION TOPICS: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Say 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Protect your personal information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Don’t “friend” strangers online </a:t>
            </a:r>
          </a:p>
          <a:p>
            <a:pPr marL="228600" indent="-228600">
              <a:buFontTx/>
              <a:buAutoNum type="arabicPeriod" startAt="4"/>
            </a:pPr>
            <a:r>
              <a:rPr lang="en-US" sz="1200" dirty="0" smtClean="0"/>
              <a:t>Only</a:t>
            </a:r>
            <a:r>
              <a:rPr lang="en-US" sz="1200" baseline="0" dirty="0" smtClean="0"/>
              <a:t> post appropriate pictures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4"/>
              <a:tabLst/>
              <a:defRPr/>
            </a:pPr>
            <a:r>
              <a:rPr lang="en-US" sz="1200" dirty="0" smtClean="0"/>
              <a:t>Tell an adult you trust</a:t>
            </a:r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Introduce yourself and </a:t>
            </a:r>
            <a:r>
              <a:rPr lang="en-US" dirty="0" err="1" smtClean="0"/>
              <a:t>NetSafe</a:t>
            </a:r>
            <a:r>
              <a:rPr lang="en-US" baseline="0" dirty="0" smtClean="0"/>
              <a:t> Utah. Explain that there is a </a:t>
            </a:r>
            <a:r>
              <a:rPr lang="en-US" baseline="0" dirty="0" err="1" smtClean="0"/>
              <a:t>NetSafe</a:t>
            </a:r>
            <a:r>
              <a:rPr lang="en-US" baseline="0" dirty="0" smtClean="0"/>
              <a:t> Utah web site where you can find many of the videos that you will see today along with other valuable resources regarding Internet safety.</a:t>
            </a:r>
          </a:p>
          <a:p>
            <a:pPr>
              <a:buFontTx/>
              <a:buNone/>
            </a:pPr>
            <a:endParaRPr lang="en-US" baseline="0" dirty="0" smtClean="0"/>
          </a:p>
          <a:p>
            <a:pPr>
              <a:buFontTx/>
              <a:buNone/>
            </a:pPr>
            <a:r>
              <a:rPr lang="en-US" dirty="0" smtClean="0"/>
              <a:t>Here are some good questions/comments to start out the presentation:</a:t>
            </a:r>
          </a:p>
          <a:p>
            <a:pPr>
              <a:buFont typeface="Arial"/>
              <a:buChar char="•"/>
            </a:pPr>
            <a:r>
              <a:rPr lang="en-US" dirty="0" smtClean="0"/>
              <a:t>When I was young, very few people could access</a:t>
            </a:r>
            <a:r>
              <a:rPr lang="en-US" baseline="0" dirty="0" smtClean="0"/>
              <a:t> the Internet; only the military and a few universities had Internet access.  Today the Internet seems to be everywhere:  school, libraries, homes, restaurants, etc.</a:t>
            </a:r>
          </a:p>
          <a:p>
            <a:pPr>
              <a:buFont typeface="Arial"/>
              <a:buChar char="•"/>
            </a:pPr>
            <a:r>
              <a:rPr lang="en-US" baseline="0" dirty="0" smtClean="0"/>
              <a:t>Besides computers, what other devices are people using to access the Internet?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Smart phones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Tablets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Smart TVs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Gaming consoles (X-Box, Wii, PlayStation, etc.)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The Internet can</a:t>
            </a:r>
            <a:r>
              <a:rPr lang="en-US" baseline="0" dirty="0" smtClean="0"/>
              <a:t> be a wonderful resource and a fun place to spend time: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Homework help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Online classes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Educational and other information resources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Games, music, videos</a:t>
            </a:r>
          </a:p>
          <a:p>
            <a:pPr lvl="1">
              <a:buFont typeface="Arial"/>
              <a:buChar char="•"/>
            </a:pPr>
            <a:r>
              <a:rPr lang="en-US" baseline="0" dirty="0" smtClean="0"/>
              <a:t>Social Media</a:t>
            </a:r>
          </a:p>
          <a:p>
            <a:pPr lvl="1">
              <a:buFont typeface="Arial"/>
              <a:buNone/>
            </a:pPr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The Internet can be a great place to spend time, but we also need to be careful.</a:t>
            </a:r>
          </a:p>
          <a:p>
            <a:pPr>
              <a:buFont typeface="Arial"/>
              <a:buChar char="•"/>
            </a:pPr>
            <a:r>
              <a:rPr lang="en-US" baseline="0" dirty="0" smtClean="0"/>
              <a:t>Just like we have to follow traffic rules when we drive a car, we also need to follow rules on the Internet in order to be safe.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0746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Cyber-Bullying (2 min 32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92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three </a:t>
            </a:r>
            <a:r>
              <a:rPr lang="en-US" baseline="0" dirty="0" smtClean="0"/>
              <a:t>steps in what we can do to stop cyber-bullying. Refer back to what Joe did in the video to stop Bill from cyber-bullying him: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Joe did not respond to Bill’s cyber-bullying, 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He saved Bill’s e-mails, text messages, and postings (evidence),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 smtClean="0"/>
              <a:t>Joe showed them (the evidence) to his parents.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85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Review the “Rule of Thumb.”</a:t>
            </a:r>
          </a:p>
          <a:p>
            <a:r>
              <a:rPr lang="en-US" baseline="0" dirty="0" smtClean="0"/>
              <a:t>Teens (and adults) will often text a message that they would never say a person face to face.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558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#2 is ‘Protect Your Personal Information.”</a:t>
            </a:r>
          </a:p>
          <a:p>
            <a:r>
              <a:rPr lang="en-US" baseline="0" dirty="0" smtClean="0"/>
              <a:t>Ask, “What could happen if you posted…[bulleted items]”</a:t>
            </a:r>
          </a:p>
          <a:p>
            <a:endParaRPr lang="en-US" baseline="0" dirty="0" smtClean="0"/>
          </a:p>
          <a:p>
            <a:r>
              <a:rPr lang="en-US" dirty="0" smtClean="0"/>
              <a:t>Other</a:t>
            </a:r>
            <a:r>
              <a:rPr lang="en-US" baseline="0" dirty="0" smtClean="0"/>
              <a:t> questions that you may consider asking:</a:t>
            </a:r>
          </a:p>
          <a:p>
            <a:r>
              <a:rPr lang="en-US" baseline="0" dirty="0" smtClean="0"/>
              <a:t>- </a:t>
            </a:r>
            <a:r>
              <a:rPr lang="en-US" dirty="0" smtClean="0"/>
              <a:t>What can someone do if they get a hold of your name and social security number?</a:t>
            </a:r>
          </a:p>
          <a:p>
            <a:pPr>
              <a:buFontTx/>
              <a:buChar char="-"/>
            </a:pPr>
            <a:r>
              <a:rPr lang="en-US" dirty="0" smtClean="0"/>
              <a:t>Should we give our best friend our password to our </a:t>
            </a:r>
            <a:r>
              <a:rPr lang="en-US" dirty="0" err="1" smtClean="0"/>
              <a:t>Facebook</a:t>
            </a:r>
            <a:r>
              <a:rPr lang="en-US" baseline="0" dirty="0" smtClean="0"/>
              <a:t> or e-mail account</a:t>
            </a:r>
            <a:r>
              <a:rPr lang="en-US" dirty="0" smtClean="0"/>
              <a:t>?</a:t>
            </a:r>
          </a:p>
          <a:p>
            <a:pPr>
              <a:buFontTx/>
              <a:buChar char="-"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video on “What is Personal Information?”</a:t>
            </a:r>
            <a:endParaRPr lang="en-US" dirty="0" smtClean="0"/>
          </a:p>
          <a:p>
            <a:pPr>
              <a:buFontTx/>
              <a:buChar char="-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10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What is Personal Information? (2 min 33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654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43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r>
              <a:rPr lang="en-US" baseline="0" dirty="0" smtClean="0"/>
              <a:t> bulleted items as things that we learn from the video: “What is Personal Information?”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027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#3 is ‘Don’t “Friend” Strangers Online.”</a:t>
            </a:r>
          </a:p>
          <a:p>
            <a:r>
              <a:rPr lang="en-US" baseline="0" dirty="0" smtClean="0"/>
              <a:t>Ask, “Who could you have as your online friends?”</a:t>
            </a:r>
          </a:p>
          <a:p>
            <a:r>
              <a:rPr lang="en-US" baseline="0" dirty="0" smtClean="0"/>
              <a:t>Get audience input.</a:t>
            </a:r>
          </a:p>
          <a:p>
            <a:r>
              <a:rPr lang="en-US" baseline="0" dirty="0" smtClean="0"/>
              <a:t>Introduce video on “Online Friends.”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093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Stick</a:t>
            </a:r>
            <a:r>
              <a:rPr lang="en-US" baseline="0" dirty="0" smtClean="0"/>
              <a:t> with Your Real </a:t>
            </a:r>
            <a:r>
              <a:rPr lang="en-US" dirty="0" smtClean="0"/>
              <a:t>Friends (2 min 18 sec)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497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 learned in</a:t>
            </a:r>
            <a:r>
              <a:rPr lang="en-US" baseline="0" dirty="0" smtClean="0"/>
              <a:t> the video.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63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“Let’s review some of the benefits of the Internet.”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0713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#4 is ‘Only Post Appropriate Pictures.”</a:t>
            </a:r>
          </a:p>
          <a:p>
            <a:r>
              <a:rPr lang="en-US" dirty="0" smtClean="0"/>
              <a:t>Make the</a:t>
            </a:r>
            <a:r>
              <a:rPr lang="en-US" baseline="0" dirty="0" smtClean="0"/>
              <a:t> point that this rule has become very important because so many cell phones today have digital cameras. You may ask, “How many of you have ever taken a picture with a cell phone?”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video on “Posting Pictures.”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40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Posting</a:t>
            </a:r>
            <a:r>
              <a:rPr lang="en-US" baseline="0" dirty="0" smtClean="0"/>
              <a:t> Pictures Online (2 min 23 sec)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2870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</a:t>
            </a:r>
            <a:r>
              <a:rPr lang="en-US" baseline="0" dirty="0" smtClean="0"/>
              <a:t> learned from the video on “Posting Pictures.”</a:t>
            </a:r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641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Say, “Rule #5 is ‘Tell an Adult You Trust.”</a:t>
            </a:r>
          </a:p>
          <a:p>
            <a:r>
              <a:rPr lang="en-US" baseline="0" dirty="0" smtClean="0"/>
              <a:t>Ask the question, “So, who is an adult you trust?”</a:t>
            </a:r>
          </a:p>
          <a:p>
            <a:r>
              <a:rPr lang="en-US" baseline="0" dirty="0" smtClean="0"/>
              <a:t>This next video will help answer that question and will explain why this is such an important rule.”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725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Video: Trusted Adults Can Help You (2 min. 20 sec)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427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what Maggie</a:t>
            </a:r>
            <a:r>
              <a:rPr lang="en-US" baseline="0" dirty="0" smtClean="0"/>
              <a:t> learned from this video on “Trusted Adults Can Help You.”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889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/>
              <a:t>Say,</a:t>
            </a:r>
            <a:r>
              <a:rPr lang="en-US" sz="1200" baseline="0" dirty="0" smtClean="0"/>
              <a:t> “So these are the rules that will help you stay safe online.  But even following all five rules may not keep you completely safe online.”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96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Ask, “What is the best Internet filter in the world?”</a:t>
            </a:r>
          </a:p>
          <a:p>
            <a:r>
              <a:rPr lang="en-US" baseline="0" dirty="0" smtClean="0"/>
              <a:t>Say, “Here are some clues”</a:t>
            </a:r>
          </a:p>
          <a:p>
            <a:r>
              <a:rPr lang="en-US" baseline="0" dirty="0" smtClean="0"/>
              <a:t>Review bulleted items.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584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</a:t>
            </a:r>
            <a:r>
              <a:rPr lang="en-US" baseline="0" dirty="0" smtClean="0"/>
              <a:t>“You.”  You can decide to filter out information and content that is inappropriate, dangerous, or offensive.  I hope you will choose to avoid the negative side of the Internet.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566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</a:t>
            </a:r>
            <a:r>
              <a:rPr lang="en-US" baseline="0" dirty="0" smtClean="0"/>
              <a:t> “I want to challenge you to go home today and tell your family about how they can stay safe online.”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55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Interestingly, some of the same things that make the Internet great also make it potentially dangerous.</a:t>
            </a:r>
          </a:p>
          <a:p>
            <a:r>
              <a:rPr lang="en-US" dirty="0" smtClean="0"/>
              <a:t>Review</a:t>
            </a:r>
            <a:r>
              <a:rPr lang="en-US" baseline="0" dirty="0" smtClean="0"/>
              <a:t> dangers.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5552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aseline="0" dirty="0" smtClean="0"/>
              <a:t>Say, “The </a:t>
            </a:r>
            <a:r>
              <a:rPr lang="en-US" baseline="0" dirty="0" err="1" smtClean="0"/>
              <a:t>NetSafe</a:t>
            </a:r>
            <a:r>
              <a:rPr lang="en-US" baseline="0" dirty="0" smtClean="0"/>
              <a:t> Utah web site is where you can find many of the videos that you saw today and other valuable resources.”</a:t>
            </a:r>
          </a:p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3938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aseline="0" dirty="0" smtClean="0"/>
              <a:t>That concludes my presentation. </a:t>
            </a:r>
            <a:endParaRPr lang="en-US" baseline="0" smtClean="0"/>
          </a:p>
          <a:p>
            <a:pPr>
              <a:buFontTx/>
              <a:buNone/>
            </a:pPr>
            <a:endParaRPr lang="en-US" baseline="0" smtClean="0"/>
          </a:p>
          <a:p>
            <a:pPr>
              <a:buFontTx/>
              <a:buNone/>
            </a:pPr>
            <a:r>
              <a:rPr lang="en-US" baseline="0" dirty="0" smtClean="0"/>
              <a:t>The end.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45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“Let’s </a:t>
            </a:r>
            <a:r>
              <a:rPr lang="en-US" baseline="0" dirty="0" smtClean="0"/>
              <a:t>take a moment to talk about the “Profile of a Teenager.” This helps us to understand why teens may be extra vulnerable to the dangers on the Internet.”</a:t>
            </a:r>
          </a:p>
          <a:p>
            <a:r>
              <a:rPr lang="en-US" baseline="0" dirty="0" smtClean="0"/>
              <a:t>Review bullet points for “Profile of a Teenager.”</a:t>
            </a:r>
          </a:p>
          <a:p>
            <a:r>
              <a:rPr lang="en-US" baseline="0" dirty="0" smtClean="0"/>
              <a:t>Introduce “</a:t>
            </a:r>
            <a:r>
              <a:rPr lang="en-US" baseline="0" dirty="0" err="1" smtClean="0"/>
              <a:t>Chatroom</a:t>
            </a:r>
            <a:r>
              <a:rPr lang="en-US" baseline="0" dirty="0" smtClean="0"/>
              <a:t> Exchange” video by saying something about how this video is a good example of how a teenager could potentially get into trouble on the Internet.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14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</a:t>
            </a:r>
            <a:r>
              <a:rPr lang="en-US" dirty="0" err="1" smtClean="0"/>
              <a:t>Chatroom</a:t>
            </a:r>
            <a:r>
              <a:rPr lang="en-US" baseline="0" dirty="0" smtClean="0"/>
              <a:t> Exchange (60 seconds)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69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Say, “Does</a:t>
            </a:r>
            <a:r>
              <a:rPr lang="en-US" baseline="0" dirty="0" smtClean="0"/>
              <a:t> the girl in the video really know what she’s doing?”</a:t>
            </a:r>
          </a:p>
          <a:p>
            <a:endParaRPr lang="en-US" dirty="0" smtClean="0"/>
          </a:p>
          <a:p>
            <a:r>
              <a:rPr lang="en-US" baseline="0" dirty="0" smtClean="0"/>
              <a:t>Say, “Today we will learn the rules of Internet Safety.  These rules will help you stay out of dangerous situations, like the one the girl in the video is in.”</a:t>
            </a:r>
          </a:p>
          <a:p>
            <a:endParaRPr lang="en-US" baseline="0" dirty="0" smtClean="0"/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Say 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Protect your personal information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Don’t “friend” strangers online </a:t>
            </a:r>
          </a:p>
          <a:p>
            <a:pPr marL="228600" indent="-228600">
              <a:buFontTx/>
              <a:buAutoNum type="arabicPeriod" startAt="4"/>
            </a:pPr>
            <a:r>
              <a:rPr lang="en-US" sz="1200" dirty="0" smtClean="0"/>
              <a:t>Only</a:t>
            </a:r>
            <a:r>
              <a:rPr lang="en-US" sz="1200" baseline="0" dirty="0" smtClean="0"/>
              <a:t> post appropriate pictures</a:t>
            </a: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 startAt="4"/>
              <a:tabLst/>
              <a:defRPr/>
            </a:pPr>
            <a:r>
              <a:rPr lang="en-US" sz="1200" dirty="0" smtClean="0"/>
              <a:t>Tell an adult you trust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199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Say, “Rule #1 is: ‘Say “NO!” to Cyber-Bullying’”</a:t>
            </a:r>
          </a:p>
          <a:p>
            <a:r>
              <a:rPr lang="en-US" dirty="0" smtClean="0"/>
              <a:t>Ask, “What is cyber-bullying?”</a:t>
            </a:r>
          </a:p>
          <a:p>
            <a:r>
              <a:rPr lang="en-US" dirty="0" smtClean="0"/>
              <a:t>Get audience input.</a:t>
            </a:r>
          </a:p>
          <a:p>
            <a:r>
              <a:rPr lang="en-US" dirty="0" smtClean="0"/>
              <a:t>Define cyber-bullying.</a:t>
            </a:r>
          </a:p>
          <a:p>
            <a:r>
              <a:rPr lang="en-US" dirty="0" smtClean="0"/>
              <a:t>Say, “This next video illustrates how painful cyber-bullying can be.”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0148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Video: Words Hurt.</a:t>
            </a:r>
            <a:r>
              <a:rPr lang="en-US" baseline="0" dirty="0" smtClean="0"/>
              <a:t> Don’t be a part of it. (60 seconds)</a:t>
            </a:r>
          </a:p>
          <a:p>
            <a:r>
              <a:rPr lang="en-US" baseline="0" dirty="0" smtClean="0"/>
              <a:t>Produced by Concerned Children’s Advertisers (</a:t>
            </a:r>
            <a:r>
              <a:rPr lang="en-US" baseline="0" dirty="0" err="1" smtClean="0"/>
              <a:t>www.cca-kids.ca</a:t>
            </a:r>
            <a:r>
              <a:rPr lang="en-US" baseline="0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034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the differences between bullying and cyber-bullying.</a:t>
            </a:r>
            <a:endParaRPr lang="en-US" baseline="0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With older students you may want to say something like, “We will be watching some cartoons that help teach each of the Rules of Internet Safety.  The videos might seem a little childish or cheesy, but the lessons they teach are serious and important.”</a:t>
            </a:r>
            <a:endParaRPr lang="en-US" dirty="0" smtClean="0"/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Introduce video on “Cyber-bullying.”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5ED3A-1F16-164C-B0D8-C4E1C02458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305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14800" y="1572768"/>
            <a:ext cx="4910328" cy="2130552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3711388"/>
            <a:ext cx="4910328" cy="88696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121024" y="85165"/>
            <a:ext cx="4433047" cy="44330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79294" y="112058"/>
            <a:ext cx="4201255" cy="4201255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264460" y="138952"/>
            <a:ext cx="3988777" cy="4056383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264460" y="138953"/>
            <a:ext cx="3897026" cy="3897026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127000" dist="63500" dir="162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1178859"/>
            <a:ext cx="9144000" cy="45291"/>
            <a:chOff x="0" y="1613647"/>
            <a:chExt cx="9144000" cy="45291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0" y="5715000"/>
            <a:ext cx="9144000" cy="45291"/>
            <a:chOff x="0" y="1613647"/>
            <a:chExt cx="9144000" cy="45291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581400" cy="1252538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895600"/>
            <a:ext cx="3581400" cy="2438400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4285131" y="1116106"/>
            <a:ext cx="4724400" cy="472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3386" y="1148001"/>
            <a:ext cx="4434840" cy="4434987"/>
          </a:xfrm>
          <a:prstGeom prst="ellipse">
            <a:avLst/>
          </a:prstGeom>
          <a:effectLst>
            <a:innerShdw blurRad="63500" dist="50800" dir="18900000">
              <a:prstClr val="black">
                <a:alpha val="3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800" b="1" kern="1200">
                <a:solidFill>
                  <a:schemeClr val="tx1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6500" y="609600"/>
            <a:ext cx="15875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629400" cy="55165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56499" y="6356350"/>
            <a:ext cx="1148229" cy="365125"/>
          </a:xfrm>
        </p:spPr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4065260" y="3406355"/>
            <a:ext cx="6858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20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0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0" y="1461247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9"/>
          <p:cNvGrpSpPr/>
          <p:nvPr/>
        </p:nvGrpSpPr>
        <p:grpSpPr>
          <a:xfrm>
            <a:off x="0" y="4953000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65376" y="1573306"/>
            <a:ext cx="3653117" cy="2133600"/>
          </a:xfrm>
        </p:spPr>
        <p:txBody>
          <a:bodyPr anchor="b" anchorCtr="0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5376" y="3998259"/>
            <a:ext cx="3653117" cy="883024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134471" y="685800"/>
            <a:ext cx="5268049" cy="526804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000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8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chilly" dir="t">
              <a:rot lat="0" lon="0" rev="16800000"/>
            </a:lightRig>
          </a:scene3d>
          <a:sp3d>
            <a:bevelT w="127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229676" y="712694"/>
            <a:ext cx="4983480" cy="498348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lumMod val="75000"/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innerShdw blurRad="38100" dist="12700" dir="27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241232" y="716992"/>
            <a:ext cx="4906459" cy="4852935"/>
          </a:xfrm>
          <a:prstGeom prst="ellipse">
            <a:avLst/>
          </a:prstGeom>
          <a:effectLst>
            <a:innerShdw blurRad="63500" dist="50800" dir="16200000">
              <a:prstClr val="black">
                <a:alpha val="30000"/>
              </a:prstClr>
            </a:innerShdw>
          </a:effectLst>
        </p:spPr>
        <p:txBody>
          <a:bodyPr>
            <a:normAutofit/>
          </a:bodyPr>
          <a:lstStyle>
            <a:lvl1pPr algn="r">
              <a:buNone/>
              <a:defRPr sz="18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8013" cy="1362075"/>
          </a:xfrm>
        </p:spPr>
        <p:txBody>
          <a:bodyPr anchor="b" anchorCtr="0">
            <a:normAutofit/>
          </a:bodyPr>
          <a:lstStyle>
            <a:lvl1pPr algn="ctr">
              <a:defRPr sz="48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29013"/>
            <a:ext cx="8228013" cy="1347787"/>
          </a:xfrm>
        </p:spPr>
        <p:txBody>
          <a:bodyPr anchor="t" anchorCtr="0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0" y="1447800"/>
            <a:ext cx="9144000" cy="45291"/>
            <a:chOff x="0" y="1613647"/>
            <a:chExt cx="9144000" cy="45291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10"/>
          <p:cNvGrpSpPr/>
          <p:nvPr/>
        </p:nvGrpSpPr>
        <p:grpSpPr>
          <a:xfrm>
            <a:off x="0" y="4939553"/>
            <a:ext cx="9144000" cy="45291"/>
            <a:chOff x="0" y="1613647"/>
            <a:chExt cx="9144000" cy="45291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057401"/>
            <a:ext cx="3931920" cy="398032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734670"/>
            <a:ext cx="3931920" cy="744071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514600"/>
            <a:ext cx="3931920" cy="352312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0" y="1584169"/>
            <a:ext cx="9144000" cy="45291"/>
            <a:chOff x="0" y="1613647"/>
            <a:chExt cx="9144000" cy="4529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0" y="1657350"/>
              <a:ext cx="9144000" cy="1588"/>
            </a:xfrm>
            <a:prstGeom prst="line">
              <a:avLst/>
            </a:prstGeom>
            <a:ln w="889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613647"/>
              <a:ext cx="9144000" cy="15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58906"/>
            <a:ext cx="3602039" cy="1162050"/>
          </a:xfrm>
        </p:spPr>
        <p:txBody>
          <a:bodyPr anchor="b">
            <a:normAutofit/>
          </a:bodyPr>
          <a:lstStyle>
            <a:lvl1pPr algn="ctr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3388" y="273051"/>
            <a:ext cx="4206240" cy="57785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1905001"/>
            <a:ext cx="3602039" cy="3733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1"/>
            <a:ext cx="8229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112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95A53-A9E7-3444-968A-F8481D108B03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67200" y="6356350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EF50F-4834-1C4B-ADBE-EFB5FB9D9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4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22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20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" pitchFamily="2" charset="2"/>
        <a:buChar char=""/>
        <a:defRPr sz="1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"/>
        <a:defRPr sz="1800" b="1" kern="1200">
          <a:solidFill>
            <a:srgbClr val="FFFF00"/>
          </a:solidFill>
          <a:effectLst>
            <a:outerShdw blurRad="50800" dist="50800" dir="270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etsafe_utah_logo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8330" y="685800"/>
            <a:ext cx="7162800" cy="3128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055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Grades 7-12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7-12 CyberBullie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2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4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How can we stop cyber-bullying?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Do Not Respond.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en-US" sz="36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Save the Evidence.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en-US" sz="3600" dirty="0" smtClean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sz="3600" dirty="0" smtClean="0"/>
              <a:t>Report It.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 of Thumb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8763000" cy="4343400"/>
          </a:xfrm>
        </p:spPr>
        <p:txBody>
          <a:bodyPr/>
          <a:lstStyle/>
          <a:p>
            <a:pPr eaLnBrk="1" hangingPunct="1"/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algn="ctr" eaLnBrk="1" hangingPunct="1">
              <a:buNone/>
            </a:pPr>
            <a:r>
              <a:rPr lang="en-US" sz="4000" dirty="0" smtClean="0">
                <a:ea typeface="ＭＳ Ｐゴシック" charset="-128"/>
                <a:cs typeface="ＭＳ Ｐゴシック" charset="-128"/>
              </a:rPr>
              <a:t>If you wouldn’t say it face to face, then don’t text it, email it, or post it.</a:t>
            </a:r>
          </a:p>
          <a:p>
            <a:pPr eaLnBrk="1" hangingPunct="1">
              <a:buFontTx/>
              <a:buNone/>
            </a:pPr>
            <a:endParaRPr lang="en-US" dirty="0" smtClean="0"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Rule #2: Protect Your </a:t>
            </a:r>
            <a:br>
              <a:rPr lang="en-US" sz="4000" dirty="0" smtClean="0"/>
            </a:br>
            <a:r>
              <a:rPr lang="en-US" sz="4000" dirty="0" smtClean="0"/>
              <a:t>Personal Information</a:t>
            </a:r>
            <a:endParaRPr lang="en-US" sz="40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3962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Consider what could happen if you posted…</a:t>
            </a:r>
          </a:p>
          <a:p>
            <a:pPr lvl="1"/>
            <a:r>
              <a:rPr lang="en-US" sz="2800" dirty="0" smtClean="0"/>
              <a:t>Name, address, phone number, email</a:t>
            </a:r>
          </a:p>
          <a:p>
            <a:pPr lvl="1"/>
            <a:r>
              <a:rPr lang="en-US" sz="2800" dirty="0" smtClean="0"/>
              <a:t>Photos of you in front of your school or home</a:t>
            </a:r>
          </a:p>
          <a:p>
            <a:pPr lvl="1"/>
            <a:r>
              <a:rPr lang="en-US" sz="2800" dirty="0" smtClean="0"/>
              <a:t>Bank Account, Credit Card #, Passwords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7-12 Personal_Inf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0886"/>
            <a:ext cx="9144000" cy="6858000"/>
          </a:xfrm>
        </p:spPr>
      </p:pic>
    </p:spTree>
  </p:cSld>
  <p:clrMapOvr>
    <a:masterClrMapping/>
  </p:clrMapOvr>
  <p:transition advTm="203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we keep our personal information safe…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/>
              <a:t>we keep those around us safe: family, friends, our neighborhood.</a:t>
            </a:r>
            <a:endParaRPr 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can we do to keep our personal information safe?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secure computers and web sites.</a:t>
            </a:r>
          </a:p>
          <a:p>
            <a:r>
              <a:rPr lang="en-US" dirty="0" smtClean="0"/>
              <a:t>Use strong passwords, guard &amp; change passwords.</a:t>
            </a:r>
          </a:p>
          <a:p>
            <a:r>
              <a:rPr lang="en-US" dirty="0" smtClean="0"/>
              <a:t>Keep software updated.</a:t>
            </a:r>
          </a:p>
          <a:p>
            <a:r>
              <a:rPr lang="en-US" dirty="0" smtClean="0"/>
              <a:t>Log out after using a public computer.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Autofit/>
          </a:bodyPr>
          <a:lstStyle/>
          <a:p>
            <a:r>
              <a:rPr lang="en-US" sz="4200" dirty="0" smtClean="0"/>
              <a:t>Rule #3: Don’t “Friend” </a:t>
            </a:r>
            <a:br>
              <a:rPr lang="en-US" sz="4200" dirty="0" smtClean="0"/>
            </a:br>
            <a:r>
              <a:rPr lang="en-US" sz="4200" dirty="0" smtClean="0"/>
              <a:t>Strangers Online</a:t>
            </a:r>
            <a:endParaRPr lang="en-US" sz="4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Who could you have as your online friends?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7-12 Stick w your real friend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8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Maggie learn?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Your online “friends” should be those you </a:t>
            </a:r>
            <a:r>
              <a:rPr lang="en-US" sz="3600" i="1" dirty="0" smtClean="0"/>
              <a:t>know and trust in real life.</a:t>
            </a:r>
          </a:p>
          <a:p>
            <a:r>
              <a:rPr lang="en-US" sz="3600" dirty="0" smtClean="0"/>
              <a:t>Set your “privacy settings” for only family and friends to see your stuff.</a:t>
            </a:r>
            <a:endParaRPr 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295400" y="304800"/>
            <a:ext cx="6934200" cy="1143000"/>
          </a:xfrm>
        </p:spPr>
        <p:txBody>
          <a:bodyPr/>
          <a:lstStyle/>
          <a:p>
            <a:pPr eaLnBrk="1" hangingPunct="1"/>
            <a:r>
              <a:rPr lang="en-US" dirty="0"/>
              <a:t>Benefits of the Internet</a:t>
            </a:r>
          </a:p>
        </p:txBody>
      </p:sp>
      <p:sp>
        <p:nvSpPr>
          <p:cNvPr id="28675" name="Rectangle 1027"/>
          <p:cNvSpPr>
            <a:spLocks noGrp="1" noChangeArrowheads="1"/>
          </p:cNvSpPr>
          <p:nvPr>
            <p:ph idx="1"/>
          </p:nvPr>
        </p:nvSpPr>
        <p:spPr>
          <a:xfrm>
            <a:off x="1600200" y="1905000"/>
            <a:ext cx="6324600" cy="3810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Accessible from</a:t>
            </a:r>
            <a:r>
              <a:rPr lang="en-US" sz="2400" dirty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Home, school, public </a:t>
            </a:r>
            <a:r>
              <a:rPr lang="en-US" sz="2000" dirty="0" smtClean="0"/>
              <a:t>libraries…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Communicate with</a:t>
            </a:r>
            <a:r>
              <a:rPr lang="en-US" sz="2400" dirty="0"/>
              <a:t>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Family, friends,</a:t>
            </a:r>
            <a:r>
              <a:rPr lang="en-US" sz="2000" dirty="0" smtClean="0"/>
              <a:t> &amp; fellow students.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Information for…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sz="2000" dirty="0" smtClean="0"/>
              <a:t>Homework, news, entertainment…</a:t>
            </a:r>
            <a:endParaRPr lang="en-US" sz="24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</p:txBody>
      </p:sp>
      <p:pic>
        <p:nvPicPr>
          <p:cNvPr id="4" name="Picture 3" descr="schoo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76400"/>
            <a:ext cx="3048000" cy="2019300"/>
          </a:xfrm>
          <a:prstGeom prst="rect">
            <a:avLst/>
          </a:prstGeom>
        </p:spPr>
      </p:pic>
      <p:pic>
        <p:nvPicPr>
          <p:cNvPr id="6" name="Picture 5" descr="Youth_Comms_comput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3733800"/>
            <a:ext cx="2133600" cy="1727200"/>
          </a:xfrm>
          <a:prstGeom prst="rect">
            <a:avLst/>
          </a:prstGeom>
        </p:spPr>
      </p:pic>
      <p:pic>
        <p:nvPicPr>
          <p:cNvPr id="7" name="Picture 6" descr="Girl_doing_homewor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194300"/>
            <a:ext cx="2133600" cy="16637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Rule #4: Only Post </a:t>
            </a:r>
            <a:br>
              <a:rPr lang="en-US" sz="4200" dirty="0" smtClean="0"/>
            </a:br>
            <a:r>
              <a:rPr lang="en-US" sz="4200" dirty="0" smtClean="0"/>
              <a:t>Appropriate Pictures</a:t>
            </a:r>
            <a:endParaRPr lang="en-US" sz="42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What types of pictures </a:t>
            </a:r>
            <a:r>
              <a:rPr lang="en-US" sz="4000" b="1" dirty="0" smtClean="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rPr>
              <a:t>are appropriate to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post online?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7-12 Posting_Pics_Onlin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162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do we learn from Maggie?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Pics</a:t>
            </a:r>
            <a:r>
              <a:rPr lang="en-US" sz="3200" dirty="0" smtClean="0"/>
              <a:t> can be forwarded, posted elsewhere.</a:t>
            </a:r>
          </a:p>
          <a:p>
            <a:r>
              <a:rPr lang="en-US" sz="3200" dirty="0" smtClean="0"/>
              <a:t>Once posted you can’t get a photo back.</a:t>
            </a:r>
          </a:p>
          <a:p>
            <a:r>
              <a:rPr lang="en-US" sz="3200" dirty="0" smtClean="0"/>
              <a:t>Nude photos of minors are illegal.</a:t>
            </a:r>
          </a:p>
          <a:p>
            <a:r>
              <a:rPr lang="en-US" sz="3200" dirty="0" smtClean="0"/>
              <a:t>Only post G-rated photos.</a:t>
            </a:r>
          </a:p>
          <a:p>
            <a:r>
              <a:rPr lang="en-US" sz="3200" dirty="0" smtClean="0"/>
              <a:t>What you post can affect your future.</a:t>
            </a:r>
            <a:endParaRPr 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Rule #5: Tell an Adult You Trust</a:t>
            </a:r>
            <a:endParaRPr lang="en-US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So, who is an adult you trust?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7-12 Adults you know - trus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advTm="192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Maggie do </a:t>
            </a:r>
            <a:br>
              <a:rPr lang="en-US" dirty="0" smtClean="0"/>
            </a:br>
            <a:r>
              <a:rPr lang="en-US" dirty="0" smtClean="0"/>
              <a:t>to be safer on the Internet?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Used the Google filter setting.</a:t>
            </a:r>
          </a:p>
          <a:p>
            <a:r>
              <a:rPr lang="en-US" sz="3600" dirty="0" smtClean="0"/>
              <a:t>Installed software to filter unwanted content.</a:t>
            </a:r>
          </a:p>
          <a:p>
            <a:r>
              <a:rPr lang="en-US" sz="3600" dirty="0" smtClean="0"/>
              <a:t>Agreed on appropriate content.</a:t>
            </a:r>
          </a:p>
          <a:p>
            <a:r>
              <a:rPr lang="en-US" sz="3600" dirty="0" smtClean="0"/>
              <a:t>Told someone she trusted - her Dad.</a:t>
            </a:r>
            <a:endParaRPr 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of Internet Safety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buFontTx/>
              <a:buAutoNum type="arabicPeriod"/>
            </a:pPr>
            <a:r>
              <a:rPr lang="en-US" sz="4000" dirty="0" smtClean="0"/>
              <a:t> Say </a:t>
            </a:r>
            <a:r>
              <a:rPr lang="en-US" sz="4000" dirty="0"/>
              <a:t>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Protect your </a:t>
            </a:r>
            <a:r>
              <a:rPr lang="en-US" sz="4000" dirty="0"/>
              <a:t>p</a:t>
            </a:r>
            <a:r>
              <a:rPr lang="en-US" sz="4000" dirty="0" smtClean="0"/>
              <a:t>ersonal </a:t>
            </a:r>
            <a:r>
              <a:rPr lang="en-US" sz="4000" dirty="0"/>
              <a:t>i</a:t>
            </a:r>
            <a:r>
              <a:rPr lang="en-US" sz="4000" dirty="0" smtClean="0"/>
              <a:t>nformation</a:t>
            </a:r>
            <a:endParaRPr lang="en-US" sz="4000" dirty="0"/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Don’t “friend” strangers online 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Only post appropriate pictures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Tell an adult you trust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31028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the best Internet filter </a:t>
            </a:r>
            <a:br>
              <a:rPr lang="en-US" dirty="0" smtClean="0"/>
            </a:br>
            <a:r>
              <a:rPr lang="en-US" dirty="0" smtClean="0"/>
              <a:t>in the world?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It is free.</a:t>
            </a:r>
          </a:p>
          <a:p>
            <a:r>
              <a:rPr lang="en-US" sz="3600" dirty="0" smtClean="0"/>
              <a:t>It is simple to use.</a:t>
            </a:r>
          </a:p>
          <a:p>
            <a:r>
              <a:rPr lang="en-US" sz="3600" dirty="0" smtClean="0"/>
              <a:t>You take it with you wherever you go.</a:t>
            </a:r>
          </a:p>
          <a:p>
            <a:endParaRPr lang="en-US" sz="36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76200"/>
            <a:ext cx="8042276" cy="1336956"/>
          </a:xfrm>
        </p:spPr>
        <p:txBody>
          <a:bodyPr>
            <a:normAutofit/>
          </a:bodyPr>
          <a:lstStyle/>
          <a:p>
            <a:r>
              <a:rPr lang="en-US" dirty="0" smtClean="0"/>
              <a:t>The best Internet filter is…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819401"/>
            <a:ext cx="8042276" cy="1828799"/>
          </a:xfrm>
        </p:spPr>
        <p:txBody>
          <a:bodyPr/>
          <a:lstStyle/>
          <a:p>
            <a:pPr algn="ctr">
              <a:buNone/>
            </a:pPr>
            <a:r>
              <a:rPr lang="en-US" sz="7200" dirty="0" smtClean="0"/>
              <a:t>You</a:t>
            </a:r>
            <a:endParaRPr lang="en-US" sz="7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52600"/>
            <a:ext cx="8001000" cy="3124200"/>
          </a:xfrm>
        </p:spPr>
        <p:txBody>
          <a:bodyPr>
            <a:normAutofit/>
          </a:bodyPr>
          <a:lstStyle/>
          <a:p>
            <a:r>
              <a:rPr lang="en-US" dirty="0" smtClean="0"/>
              <a:t>When you go home today </a:t>
            </a:r>
            <a:br>
              <a:rPr lang="en-US" dirty="0" smtClean="0"/>
            </a:br>
            <a:r>
              <a:rPr lang="en-US" dirty="0" smtClean="0"/>
              <a:t>tell your family about how they can stay safe online too.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Challenge: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50800" dist="50800" dir="2700000" algn="tl" rotWithShape="0">
                  <a:schemeClr val="bg1">
                    <a:alpha val="30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5867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/>
              <a:t>Dangers of the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Internet</a:t>
            </a:r>
            <a:endParaRPr lang="en-US" dirty="0"/>
          </a:p>
        </p:txBody>
      </p:sp>
      <p:sp>
        <p:nvSpPr>
          <p:cNvPr id="29699" name="Rectangle 1027"/>
          <p:cNvSpPr>
            <a:spLocks noGrp="1" noChangeArrowheads="1"/>
          </p:cNvSpPr>
          <p:nvPr>
            <p:ph idx="1"/>
          </p:nvPr>
        </p:nvSpPr>
        <p:spPr>
          <a:xfrm>
            <a:off x="1447800" y="1905000"/>
            <a:ext cx="67818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Accessible from…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Virtually everywhere.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Communicate with…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Family, friends</a:t>
            </a:r>
            <a:r>
              <a:rPr lang="en-US" sz="2000" dirty="0" smtClean="0"/>
              <a:t>, predators…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Information including…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Pornography, violence, </a:t>
            </a:r>
            <a:r>
              <a:rPr lang="en-US" sz="2000" dirty="0" smtClean="0"/>
              <a:t>drugs…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</p:txBody>
      </p:sp>
      <p:pic>
        <p:nvPicPr>
          <p:cNvPr id="6" name="Picture 5" descr="Teen_sunglasses_f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190" y="3886200"/>
            <a:ext cx="2372810" cy="2343150"/>
          </a:xfrm>
          <a:prstGeom prst="rect">
            <a:avLst/>
          </a:prstGeom>
        </p:spPr>
      </p:pic>
      <p:pic>
        <p:nvPicPr>
          <p:cNvPr id="7" name="Picture 6" descr="Dangers_Inf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312410"/>
            <a:ext cx="2178612" cy="1545590"/>
          </a:xfrm>
          <a:prstGeom prst="rect">
            <a:avLst/>
          </a:prstGeom>
        </p:spPr>
      </p:pic>
      <p:pic>
        <p:nvPicPr>
          <p:cNvPr id="10" name="Picture 9" descr="earth_4Computer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1676400"/>
            <a:ext cx="1600200" cy="2133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96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 learn more, go to:</a:t>
            </a:r>
            <a:endParaRPr lang="en-US" dirty="0"/>
          </a:p>
        </p:txBody>
      </p:sp>
      <p:pic>
        <p:nvPicPr>
          <p:cNvPr id="4" name="Picture 2" descr="netsafe_utah_logo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676400"/>
            <a:ext cx="7162800" cy="3128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981200"/>
            <a:ext cx="7391400" cy="2514600"/>
          </a:xfrm>
        </p:spPr>
        <p:txBody>
          <a:bodyPr>
            <a:normAutofit/>
          </a:bodyPr>
          <a:lstStyle/>
          <a:p>
            <a:r>
              <a:rPr lang="en-US" dirty="0" smtClean="0"/>
              <a:t>The End.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Profile of a Teenager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1828800" y="1951037"/>
            <a:ext cx="6553200" cy="4525963"/>
          </a:xfrm>
        </p:spPr>
        <p:txBody>
          <a:bodyPr/>
          <a:lstStyle/>
          <a:p>
            <a:pPr eaLnBrk="1" hangingPunct="1"/>
            <a:r>
              <a:rPr lang="en-US" dirty="0" smtClean="0"/>
              <a:t>Live in the moment</a:t>
            </a:r>
          </a:p>
          <a:p>
            <a:pPr eaLnBrk="1" hangingPunct="1"/>
            <a:r>
              <a:rPr lang="en-US" dirty="0" smtClean="0"/>
              <a:t>Be own person</a:t>
            </a:r>
          </a:p>
          <a:p>
            <a:pPr eaLnBrk="1" hangingPunct="1"/>
            <a:r>
              <a:rPr lang="en-US" dirty="0" smtClean="0"/>
              <a:t>Make own decisions</a:t>
            </a:r>
          </a:p>
          <a:p>
            <a:pPr eaLnBrk="1" hangingPunct="1"/>
            <a:r>
              <a:rPr lang="en-US" dirty="0" smtClean="0"/>
              <a:t>Be independent from parents</a:t>
            </a:r>
          </a:p>
          <a:p>
            <a:pPr eaLnBrk="1" hangingPunct="1"/>
            <a:r>
              <a:rPr lang="en-US" dirty="0" smtClean="0"/>
              <a:t>Be understood</a:t>
            </a:r>
          </a:p>
          <a:p>
            <a:pPr eaLnBrk="1" hangingPunct="1"/>
            <a:r>
              <a:rPr lang="en-US" dirty="0" smtClean="0"/>
              <a:t>Attention</a:t>
            </a:r>
          </a:p>
          <a:p>
            <a:pPr eaLnBrk="1" hangingPunct="1"/>
            <a:r>
              <a:rPr lang="en-US" dirty="0" smtClean="0"/>
              <a:t>Love</a:t>
            </a:r>
          </a:p>
        </p:txBody>
      </p:sp>
      <p:pic>
        <p:nvPicPr>
          <p:cNvPr id="5" name="Picture 4" descr="teen_mirr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3657600"/>
            <a:ext cx="2133600" cy="3200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Chatroom Exchange</a:t>
            </a:r>
          </a:p>
        </p:txBody>
      </p:sp>
      <p:pic>
        <p:nvPicPr>
          <p:cNvPr id="4" name="Exchange_6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" y="32656"/>
            <a:ext cx="9100457" cy="682534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Rules of Internet Safety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buFontTx/>
              <a:buAutoNum type="arabicPeriod"/>
            </a:pPr>
            <a:r>
              <a:rPr lang="en-US" sz="4000" dirty="0" smtClean="0"/>
              <a:t> Say </a:t>
            </a:r>
            <a:r>
              <a:rPr lang="en-US" sz="4000" dirty="0"/>
              <a:t>“NO!” to cyber-bullies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Protect your </a:t>
            </a:r>
            <a:r>
              <a:rPr lang="en-US" sz="4000" dirty="0"/>
              <a:t>p</a:t>
            </a:r>
            <a:r>
              <a:rPr lang="en-US" sz="4000" dirty="0" smtClean="0"/>
              <a:t>ersonal </a:t>
            </a:r>
            <a:r>
              <a:rPr lang="en-US" sz="4000" dirty="0"/>
              <a:t>i</a:t>
            </a:r>
            <a:r>
              <a:rPr lang="en-US" sz="4000" dirty="0" smtClean="0"/>
              <a:t>nformation</a:t>
            </a:r>
            <a:endParaRPr lang="en-US" sz="4000" dirty="0"/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Don’t “friend” strangers online 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Only post appropriate pictures</a:t>
            </a:r>
          </a:p>
          <a:p>
            <a:pPr marL="228600" indent="-228600">
              <a:buFontTx/>
              <a:buAutoNum type="arabicPeriod"/>
            </a:pPr>
            <a:r>
              <a:rPr lang="en-US" sz="4000" dirty="0" smtClean="0"/>
              <a:t> Tell an adult you trust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4158188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sz="2800" dirty="0" smtClean="0"/>
              <a:t>What is Cyber-bullying?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1371599"/>
          </a:xfrm>
        </p:spPr>
        <p:txBody>
          <a:bodyPr/>
          <a:lstStyle/>
          <a:p>
            <a:pPr eaLnBrk="1" hangingPunct="1"/>
            <a:r>
              <a:rPr lang="en-US" dirty="0" smtClean="0"/>
              <a:t>Use of technology to harass, threaten, or embarrass someone.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13738" y="6504801"/>
            <a:ext cx="2544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Courtesy of </a:t>
            </a:r>
            <a:r>
              <a:rPr lang="en-US" sz="1200" dirty="0" err="1" smtClean="0"/>
              <a:t>wentongg’s</a:t>
            </a:r>
            <a:r>
              <a:rPr lang="en-US" sz="1200" dirty="0" smtClean="0"/>
              <a:t> </a:t>
            </a:r>
            <a:r>
              <a:rPr lang="en-US" sz="1200" dirty="0" err="1" smtClean="0"/>
              <a:t>photostream</a:t>
            </a:r>
            <a:endParaRPr lang="en-US" sz="1200" dirty="0"/>
          </a:p>
        </p:txBody>
      </p:sp>
      <p:pic>
        <p:nvPicPr>
          <p:cNvPr id="7" name="Picture 6" descr="cyberbully_b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9478" y="3810000"/>
            <a:ext cx="3884521" cy="2583358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1524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/>
              <a:t>Rule #1: Say “NO!” to Cyber-Bullying </a:t>
            </a:r>
            <a:endParaRPr lang="en-US" sz="4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Cyber-bullying – Example</a:t>
            </a:r>
          </a:p>
        </p:txBody>
      </p:sp>
      <p:pic>
        <p:nvPicPr>
          <p:cNvPr id="4" name="Words_Hurt_3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65771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Bullying </a:t>
            </a:r>
            <a:r>
              <a:rPr lang="en-US" dirty="0" err="1" smtClean="0"/>
              <a:t>vs</a:t>
            </a:r>
            <a:r>
              <a:rPr lang="en-US" dirty="0" smtClean="0"/>
              <a:t> Cyber-bullying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962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It can happen 24/7.</a:t>
            </a:r>
          </a:p>
          <a:p>
            <a:pPr eaLnBrk="1" hangingPunct="1"/>
            <a:r>
              <a:rPr lang="en-US" dirty="0" smtClean="0"/>
              <a:t>It can be done from a physically distant location.</a:t>
            </a:r>
          </a:p>
          <a:p>
            <a:pPr eaLnBrk="1" hangingPunct="1"/>
            <a:r>
              <a:rPr lang="en-US" dirty="0" smtClean="0"/>
              <a:t>Do not know who the bully is or why being targeted.</a:t>
            </a:r>
          </a:p>
          <a:p>
            <a:pPr eaLnBrk="1" hangingPunct="1"/>
            <a:r>
              <a:rPr lang="en-US" dirty="0" smtClean="0"/>
              <a:t>It can become viral – others join in.</a:t>
            </a:r>
          </a:p>
          <a:p>
            <a:pPr eaLnBrk="1" hangingPunct="1"/>
            <a:r>
              <a:rPr lang="en-US" dirty="0" smtClean="0"/>
              <a:t>Loss of non-verbal cues and voice inflexion.</a:t>
            </a:r>
          </a:p>
          <a:p>
            <a:pPr eaLnBrk="1" hangingPunct="1"/>
            <a:r>
              <a:rPr lang="en-US" dirty="0" smtClean="0"/>
              <a:t>IN BOTH KINDS OF BULLYING, victim may become bully.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1600199"/>
            <a:ext cx="2590800" cy="762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b="1" kern="1200">
                <a:solidFill>
                  <a:srgbClr val="FFFF00"/>
                </a:solidFill>
                <a:effectLst>
                  <a:outerShdw blurRad="50800" dist="50800" dir="270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 smtClean="0"/>
              <a:t>Cyber-bullying: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bldLvl="5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cus">
  <a:themeElements>
    <a:clrScheme name="Focus">
      <a:dk1>
        <a:sysClr val="windowText" lastClr="000000"/>
      </a:dk1>
      <a:lt1>
        <a:sysClr val="window" lastClr="FFFFFF"/>
      </a:lt1>
      <a:dk2>
        <a:srgbClr val="0064E2"/>
      </a:dk2>
      <a:lt2>
        <a:srgbClr val="B5D2F5"/>
      </a:lt2>
      <a:accent1>
        <a:srgbClr val="FFB91D"/>
      </a:accent1>
      <a:accent2>
        <a:srgbClr val="F97817"/>
      </a:accent2>
      <a:accent3>
        <a:srgbClr val="6DE304"/>
      </a:accent3>
      <a:accent4>
        <a:srgbClr val="FF0000"/>
      </a:accent4>
      <a:accent5>
        <a:srgbClr val="732BEA"/>
      </a:accent5>
      <a:accent6>
        <a:srgbClr val="C913AD"/>
      </a:accent6>
      <a:hlink>
        <a:srgbClr val="FFE400"/>
      </a:hlink>
      <a:folHlink>
        <a:srgbClr val="A3EC62"/>
      </a:folHlink>
    </a:clrScheme>
    <a:fontScheme name="Focus">
      <a:majorFont>
        <a:latin typeface="Corbel"/>
        <a:ea typeface=""/>
        <a:cs typeface=""/>
        <a:font script="Jpan" typeface="ＭＳ ゴシック"/>
      </a:majorFont>
      <a:minorFont>
        <a:latin typeface="Corbel"/>
        <a:ea typeface=""/>
        <a:cs typeface=""/>
        <a:font script="Jpan" typeface="ＭＳ ゴシック"/>
      </a:minorFont>
    </a:fontScheme>
    <a:fmtScheme name="Focus">
      <a:fillStyleLst>
        <a:solidFill>
          <a:schemeClr val="phClr"/>
        </a:solidFill>
        <a:solidFill>
          <a:schemeClr val="phClr"/>
        </a:solidFill>
        <a:solidFill>
          <a:schemeClr val="phClr">
            <a:satMod val="150000"/>
          </a:schemeClr>
        </a:solidFill>
      </a:fillStyleLst>
      <a:lnStyleLst>
        <a:ln w="190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101600" dist="63500" dir="42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glow rad="101600">
              <a:schemeClr val="lt1"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soft" dir="r">
              <a:rot lat="0" lon="0" rev="5400000"/>
            </a:lightRig>
          </a:scene3d>
          <a:sp3d prstMaterial="softmetal">
            <a:bevelT w="31750" h="63500"/>
          </a:sp3d>
        </a:effectStyle>
      </a:effectStyleLst>
      <a:bgFillStyleLst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hade val="10000"/>
                <a:satMod val="250000"/>
              </a:schemeClr>
              <a:schemeClr val="phClr">
                <a:tint val="70000"/>
                <a:alpha val="80000"/>
                <a:satMod val="25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Focus.thmx</Template>
  <TotalTime>12211</TotalTime>
  <Words>1754</Words>
  <Application>Microsoft Office PowerPoint</Application>
  <PresentationFormat>On-screen Show (4:3)</PresentationFormat>
  <Paragraphs>243</Paragraphs>
  <Slides>31</Slides>
  <Notes>31</Notes>
  <HiddenSlides>0</HiddenSlides>
  <MMClips>7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ＭＳ Ｐゴシック</vt:lpstr>
      <vt:lpstr>Arial</vt:lpstr>
      <vt:lpstr>Calibri</vt:lpstr>
      <vt:lpstr>Corbel</vt:lpstr>
      <vt:lpstr>Wingdings</vt:lpstr>
      <vt:lpstr>Focus</vt:lpstr>
      <vt:lpstr>Grades 7-12</vt:lpstr>
      <vt:lpstr>Benefits of the Internet</vt:lpstr>
      <vt:lpstr>Dangers of the  Internet</vt:lpstr>
      <vt:lpstr>Profile of a Teenager</vt:lpstr>
      <vt:lpstr>Chatroom Exchange</vt:lpstr>
      <vt:lpstr>Rules of Internet Safety</vt:lpstr>
      <vt:lpstr>What is Cyber-bullying?</vt:lpstr>
      <vt:lpstr>Cyber-bullying – Example</vt:lpstr>
      <vt:lpstr>Bullying vs Cyber-bullying</vt:lpstr>
      <vt:lpstr>PowerPoint Presentation</vt:lpstr>
      <vt:lpstr>How can we stop cyber-bullying?</vt:lpstr>
      <vt:lpstr>Rule of Thumb</vt:lpstr>
      <vt:lpstr>Rule #2: Protect Your  Personal Information</vt:lpstr>
      <vt:lpstr>PowerPoint Presentation</vt:lpstr>
      <vt:lpstr>When we keep our personal information safe…</vt:lpstr>
      <vt:lpstr>What can we do to keep our personal information safe?</vt:lpstr>
      <vt:lpstr>Rule #3: Don’t “Friend”  Strangers Online</vt:lpstr>
      <vt:lpstr>PowerPoint Presentation</vt:lpstr>
      <vt:lpstr>What did Maggie learn?</vt:lpstr>
      <vt:lpstr>Rule #4: Only Post  Appropriate Pictures</vt:lpstr>
      <vt:lpstr>PowerPoint Presentation</vt:lpstr>
      <vt:lpstr>What do we learn from Maggie?</vt:lpstr>
      <vt:lpstr>Rule #5: Tell an Adult You Trust</vt:lpstr>
      <vt:lpstr>PowerPoint Presentation</vt:lpstr>
      <vt:lpstr>What did Maggie do  to be safer on the Internet?</vt:lpstr>
      <vt:lpstr>Rules of Internet Safety</vt:lpstr>
      <vt:lpstr>What is the best Internet filter  in the world?</vt:lpstr>
      <vt:lpstr>The best Internet filter is…</vt:lpstr>
      <vt:lpstr>When you go home today  tell your family about how they can stay safe online too.</vt:lpstr>
      <vt:lpstr>To learn more, go to:</vt:lpstr>
      <vt:lpstr>The End.</vt:lpstr>
    </vt:vector>
  </TitlesOfParts>
  <Company>University of Utah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Rick Cline</dc:creator>
  <cp:lastModifiedBy>Robert Bentley</cp:lastModifiedBy>
  <cp:revision>121</cp:revision>
  <dcterms:created xsi:type="dcterms:W3CDTF">2012-06-06T14:54:15Z</dcterms:created>
  <dcterms:modified xsi:type="dcterms:W3CDTF">2014-07-22T20:43:42Z</dcterms:modified>
</cp:coreProperties>
</file>