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mv"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40"/>
  </p:notesMasterIdLst>
  <p:sldIdLst>
    <p:sldId id="273" r:id="rId2"/>
    <p:sldId id="288" r:id="rId3"/>
    <p:sldId id="289" r:id="rId4"/>
    <p:sldId id="290" r:id="rId5"/>
    <p:sldId id="291" r:id="rId6"/>
    <p:sldId id="298" r:id="rId7"/>
    <p:sldId id="301" r:id="rId8"/>
    <p:sldId id="292" r:id="rId9"/>
    <p:sldId id="302" r:id="rId10"/>
    <p:sldId id="259" r:id="rId11"/>
    <p:sldId id="303" r:id="rId12"/>
    <p:sldId id="304" r:id="rId13"/>
    <p:sldId id="307" r:id="rId14"/>
    <p:sldId id="305" r:id="rId15"/>
    <p:sldId id="306" r:id="rId16"/>
    <p:sldId id="308" r:id="rId17"/>
    <p:sldId id="309" r:id="rId18"/>
    <p:sldId id="311" r:id="rId19"/>
    <p:sldId id="310" r:id="rId20"/>
    <p:sldId id="258" r:id="rId21"/>
    <p:sldId id="312" r:id="rId22"/>
    <p:sldId id="313" r:id="rId23"/>
    <p:sldId id="314" r:id="rId24"/>
    <p:sldId id="316" r:id="rId25"/>
    <p:sldId id="317" r:id="rId26"/>
    <p:sldId id="295" r:id="rId27"/>
    <p:sldId id="318" r:id="rId28"/>
    <p:sldId id="319" r:id="rId29"/>
    <p:sldId id="320" r:id="rId30"/>
    <p:sldId id="321" r:id="rId31"/>
    <p:sldId id="323" r:id="rId32"/>
    <p:sldId id="324" r:id="rId33"/>
    <p:sldId id="262" r:id="rId34"/>
    <p:sldId id="325" r:id="rId35"/>
    <p:sldId id="326" r:id="rId36"/>
    <p:sldId id="330" r:id="rId37"/>
    <p:sldId id="328" r:id="rId38"/>
    <p:sldId id="329"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10" autoAdjust="0"/>
    <p:restoredTop sz="71795" autoAdjust="0"/>
  </p:normalViewPr>
  <p:slideViewPr>
    <p:cSldViewPr snapToObjects="1" showGuides="1">
      <p:cViewPr varScale="1">
        <p:scale>
          <a:sx n="100" d="100"/>
          <a:sy n="100" d="100"/>
        </p:scale>
        <p:origin x="-1208" y="-112"/>
      </p:cViewPr>
      <p:guideLst>
        <p:guide orient="horz" pos="2160"/>
        <p:guide pos="2736"/>
      </p:guideLst>
    </p:cSldViewPr>
  </p:slideViewPr>
  <p:outlineViewPr>
    <p:cViewPr>
      <p:scale>
        <a:sx n="33" d="100"/>
        <a:sy n="33" d="100"/>
      </p:scale>
      <p:origin x="0" y="2384"/>
    </p:cViewPr>
  </p:outlineViewPr>
  <p:notesTextViewPr>
    <p:cViewPr>
      <p:scale>
        <a:sx n="100" d="100"/>
        <a:sy n="100" d="100"/>
      </p:scale>
      <p:origin x="0" y="0"/>
    </p:cViewPr>
  </p:notesTextViewPr>
  <p:sorterViewPr>
    <p:cViewPr>
      <p:scale>
        <a:sx n="66" d="100"/>
        <a:sy n="66" d="100"/>
      </p:scale>
      <p:origin x="0" y="148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5/30/14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extLst>
      <p:ext uri="{BB962C8B-B14F-4D97-AF65-F5344CB8AC3E}">
        <p14:creationId xmlns:p14="http://schemas.microsoft.com/office/powerpoint/2010/main" val="2912026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OUTLINE</a:t>
            </a:r>
            <a:r>
              <a:rPr lang="en-US" baseline="0" dirty="0" smtClean="0"/>
              <a:t> OF PRESENTATION TOPICS:</a:t>
            </a:r>
          </a:p>
          <a:p>
            <a:pPr marL="228600" indent="-228600">
              <a:buFontTx/>
              <a:buAutoNum type="arabicPeriod"/>
            </a:pPr>
            <a:r>
              <a:rPr lang="en-US" dirty="0" smtClean="0"/>
              <a:t>What is the Internet?</a:t>
            </a:r>
            <a:endParaRPr lang="en-US" baseline="0" dirty="0" smtClean="0"/>
          </a:p>
          <a:p>
            <a:pPr marL="228600" indent="-228600">
              <a:buFontTx/>
              <a:buAutoNum type="arabicPeriod"/>
            </a:pPr>
            <a:r>
              <a:rPr lang="en-US" sz="1200" dirty="0" smtClean="0"/>
              <a:t> Protect your personal information</a:t>
            </a:r>
          </a:p>
          <a:p>
            <a:pPr marL="228600" indent="-228600">
              <a:buFontTx/>
              <a:buAutoNum type="arabicPeriod"/>
            </a:pPr>
            <a:r>
              <a:rPr lang="en-US" sz="1200" dirty="0" smtClean="0"/>
              <a:t> Don’t “friend” strangers online </a:t>
            </a:r>
          </a:p>
          <a:p>
            <a:pPr marL="228600" indent="-228600">
              <a:buFontTx/>
              <a:buAutoNum type="arabicPeriod"/>
            </a:pPr>
            <a:r>
              <a:rPr lang="en-US" sz="1200" dirty="0" smtClean="0"/>
              <a:t>Tell an adult you trust</a:t>
            </a:r>
          </a:p>
          <a:p>
            <a:pPr marL="228600" indent="-228600">
              <a:buFontTx/>
              <a:buAutoNum type="arabicPeriod"/>
            </a:pPr>
            <a:r>
              <a:rPr lang="en-US" sz="1200" dirty="0" smtClean="0"/>
              <a:t> Be kind online</a:t>
            </a:r>
          </a:p>
          <a:p>
            <a:pPr marL="228600" indent="-228600">
              <a:buFontTx/>
              <a:buAutoNum type="arabicPeriod"/>
            </a:pPr>
            <a:r>
              <a:rPr lang="en-US" sz="1200" dirty="0" smtClean="0"/>
              <a:t> Say “NO!” to cyber-bullies</a:t>
            </a:r>
          </a:p>
          <a:p>
            <a:pPr>
              <a:buFontTx/>
              <a:buNone/>
            </a:pPr>
            <a:endParaRPr lang="en-US" dirty="0" smtClean="0"/>
          </a:p>
          <a:p>
            <a:pPr>
              <a:buFontTx/>
              <a:buNone/>
            </a:pPr>
            <a:endParaRPr lang="en-US" dirty="0" smtClean="0"/>
          </a:p>
          <a:p>
            <a:pPr>
              <a:buFontTx/>
              <a:buNone/>
            </a:pPr>
            <a:r>
              <a:rPr lang="en-US" dirty="0" smtClean="0"/>
              <a:t>Here are some good questions and comments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 or you have a friend or neighbor who has Internet access?</a:t>
            </a:r>
          </a:p>
          <a:p>
            <a:pPr>
              <a:buFont typeface="Arial"/>
              <a:buChar char="•"/>
            </a:pPr>
            <a:r>
              <a:rPr lang="en-US" baseline="0" dirty="0" smtClean="0"/>
              <a:t>Also libraries have the Internet, and so does your school.</a:t>
            </a:r>
          </a:p>
          <a:p>
            <a:pPr>
              <a:buFont typeface="Arial"/>
              <a:buChar char="•"/>
            </a:pPr>
            <a:r>
              <a:rPr lang="en-US" baseline="0" dirty="0" smtClean="0"/>
              <a:t>Raise your hand if you’ve ever done these things on the Internet:</a:t>
            </a:r>
          </a:p>
          <a:p>
            <a:pPr lvl="1">
              <a:buFont typeface="Arial"/>
              <a:buChar char="•"/>
            </a:pPr>
            <a:r>
              <a:rPr lang="en-US" baseline="0" dirty="0" smtClean="0"/>
              <a:t>Played a video game?</a:t>
            </a:r>
          </a:p>
          <a:p>
            <a:pPr lvl="1">
              <a:buFont typeface="Arial"/>
              <a:buChar char="•"/>
            </a:pPr>
            <a:r>
              <a:rPr lang="en-US" baseline="0" dirty="0" smtClean="0"/>
              <a:t>Listened to music?</a:t>
            </a:r>
          </a:p>
          <a:p>
            <a:pPr lvl="1">
              <a:buFont typeface="Arial"/>
              <a:buChar char="•"/>
            </a:pPr>
            <a:r>
              <a:rPr lang="en-US" baseline="0" dirty="0" smtClean="0"/>
              <a:t>Watched videos on the Internet?</a:t>
            </a:r>
          </a:p>
          <a:p>
            <a:pPr lvl="1">
              <a:buFont typeface="Arial"/>
              <a:buChar char="•"/>
            </a:pPr>
            <a:r>
              <a:rPr lang="en-US" baseline="0" dirty="0" smtClean="0"/>
              <a:t>Learned something for school or gotten help for a school project?</a:t>
            </a:r>
          </a:p>
          <a:p>
            <a:pPr>
              <a:buFont typeface="Arial"/>
              <a:buChar char="•"/>
            </a:pPr>
            <a:r>
              <a:rPr lang="en-US" baseline="0" dirty="0" smtClean="0"/>
              <a:t>There are lots of good things on the Internet. We will be talking about the good things as wells as some things that we need to be careful about when on the Internet.</a:t>
            </a:r>
          </a:p>
          <a:p>
            <a:pPr>
              <a:buFont typeface="Arial"/>
              <a:buChar char="•"/>
            </a:pPr>
            <a:r>
              <a:rPr lang="en-US" baseline="0" dirty="0" smtClean="0"/>
              <a:t>Just like your mom and dad follow rules when they drive a car on the road to be safe, we need to follow rules when we are on the Internet to be safe.</a:t>
            </a:r>
          </a:p>
          <a:p>
            <a:pPr>
              <a:buFont typeface="Arial"/>
              <a:buChar char="•"/>
            </a:pPr>
            <a:r>
              <a:rPr lang="en-US" baseline="0" dirty="0" smtClean="0"/>
              <a:t>Today’s presentation is on how to be safer on the Internet.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What is Personal Information?</a:t>
            </a:r>
            <a:r>
              <a:rPr lang="en-US" baseline="0" dirty="0" smtClean="0"/>
              <a:t> (2 minutes 22 seconds)</a:t>
            </a:r>
            <a:endParaRPr lang="en-US" dirty="0" smtClean="0"/>
          </a:p>
          <a:p>
            <a:endParaRPr lang="en-US" dirty="0" smtClean="0"/>
          </a:p>
          <a:p>
            <a:r>
              <a:rPr lang="en-US" dirty="0" smtClean="0"/>
              <a:t>You may not realize it but Molly’s address and phone number are considered personal information. Even her full name which she writes on her school homework is considered personal information. Personal information is anything that identifies where you live and who you are. You have personal information too. Here are some examples of personal information. Your name, your address, your phone number, and your e-mail address. This information identifies you. And, sometimes people you don’t know can use that information to trick you or to put you into uncomfortable situations. That is why it is important to never give out your personal information to anyone you don’t know. And, you should only give this information out to people who you can trust like your parents and your teachers. Personal information is your private property. (e.g., castle)</a:t>
            </a:r>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“From</a:t>
            </a:r>
            <a:r>
              <a:rPr lang="en-US" baseline="0" dirty="0" smtClean="0"/>
              <a:t> the video w</a:t>
            </a:r>
            <a:r>
              <a:rPr lang="en-US" dirty="0" smtClean="0"/>
              <a:t>e</a:t>
            </a:r>
            <a:r>
              <a:rPr lang="en-US" baseline="0" dirty="0" smtClean="0"/>
              <a:t> learn that we should not give personal information to people who we do not know.”</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“We</a:t>
            </a:r>
            <a:r>
              <a:rPr lang="en-US" baseline="0" dirty="0" smtClean="0"/>
              <a:t> also learn from the video that it is sometimes okay to give out our personal information. What is an example of when it would be okay to give out personal information?”</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#2 is ‘Don’t “friend” strangers online.’”</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“Who should you have as your online friends?”</a:t>
            </a:r>
          </a:p>
          <a:p>
            <a:r>
              <a:rPr lang="en-US" dirty="0" smtClean="0"/>
              <a:t>Get audience input.</a:t>
            </a:r>
          </a:p>
          <a:p>
            <a:r>
              <a:rPr lang="en-US" dirty="0" smtClean="0"/>
              <a:t>Example:</a:t>
            </a:r>
            <a:r>
              <a:rPr lang="en-US" baseline="0" dirty="0" smtClean="0"/>
              <a:t> Mom, Dad, grandparents, friends, people that you know and trust. If someone says “Teacher,” then say something like “It’s okay to be friends with your teacher at school but you should not “friend” your teacher on the Internet.”</a:t>
            </a:r>
          </a:p>
          <a:p>
            <a:r>
              <a:rPr lang="en-US" baseline="0" dirty="0" smtClean="0"/>
              <a:t>Say “If you’re not sure if someone is really your friend, or if you’re not sure if it’s okay to friend someone, ask your mom or dad.”</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Online Friends (2 min 12</a:t>
            </a:r>
            <a:r>
              <a:rPr lang="en-US" baseline="0" dirty="0" smtClean="0"/>
              <a:t> sec)</a:t>
            </a:r>
          </a:p>
          <a:p>
            <a:endParaRPr lang="en-US" dirty="0" smtClean="0"/>
          </a:p>
          <a:p>
            <a:r>
              <a:rPr lang="en-US" dirty="0" smtClean="0"/>
              <a:t>Alex is at home after school using an online chat room to talk to his friends from school about a new video game they all want “Potato</a:t>
            </a:r>
            <a:r>
              <a:rPr lang="en-US" baseline="0" dirty="0" smtClean="0"/>
              <a:t> Masher 3.” While Alex is enjoying chatting with his friends he gets a message that someone wants to set-up a new chat with him. Alex looks at the new persons information and realizes that he doesn’t know this mystery person. So, the question is, should Alex agree to have a chat with the mystery person? It might be fun to meet someone new after all. But wait, as you know, the Internet is not the real world and it is easy for people on the Internet to pretend to be someone else. For example, even though the mystery person may say that they are a 4</a:t>
            </a:r>
            <a:r>
              <a:rPr lang="en-US" baseline="30000" dirty="0" smtClean="0"/>
              <a:t>th</a:t>
            </a:r>
            <a:r>
              <a:rPr lang="en-US" baseline="0" dirty="0" smtClean="0"/>
              <a:t> grader he or she could be an adult from far away. This person could be dangerous  and could put Alex in an uncomfortable situation or get personal and private information from him. Alex thinks about these possible dangers and then he turns down the mystery persons chat request. He goes back to talking about Potato Masher 3 with his real world friends. Man is this game going to be cool. So how should you decide to be friends with online. Figuring that out is pretty simple actually. If you are friends someone in the real world, it is okay to be friends with them online. This rule goes for all kinds of web site, chat rooms, e-mail, text messaging, and instant messaging. Think about it. You get to know your friend in your school because you see them almost every day. You play with them, sometimes you are in class with them. You see them at the store, the library or the playground. That is how you decide who is safe and who you can trust. Alex made the right decision when he decided not to chat with someone he did not know in real life. When you are online be like Alex and stick to what is real. Real friends in the real world. It’s the best way to stay safe and keep things fun.</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“Your online friends should be people that you know and trust in real life. For example,</a:t>
            </a:r>
            <a:r>
              <a:rPr lang="en-US" baseline="0" dirty="0" smtClean="0"/>
              <a:t> think about the kids that you play with in your neighborhood, go to school with, see at the playground, or at the library. The kids that you hang with, know and trust, are the people that are okay to be friends with online.”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“Should you ‘chat’ in</a:t>
            </a:r>
            <a:r>
              <a:rPr lang="en-US" baseline="0" dirty="0" smtClean="0"/>
              <a:t> a chat room with someone you don’t know? </a:t>
            </a:r>
            <a:r>
              <a:rPr lang="en-US" dirty="0" smtClean="0"/>
              <a:t>No, because you do not</a:t>
            </a:r>
            <a:r>
              <a:rPr lang="en-US" baseline="0" dirty="0" smtClean="0"/>
              <a:t> know them. It is just not a good idea to be friends with people online that you don’t know and don’t trust in real life.”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#3 is ‘If anything online makes you feel uncomfortable, scared, or upset, tell an adult you trust.’”</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dirty="0" smtClean="0"/>
              <a:t>who is</a:t>
            </a:r>
            <a:r>
              <a:rPr lang="en-US" baseline="0" dirty="0" smtClean="0"/>
              <a:t> an adult you know and trust?”</a:t>
            </a:r>
          </a:p>
          <a:p>
            <a:r>
              <a:rPr lang="en-US" baseline="0" dirty="0" smtClean="0"/>
              <a:t>Get audience input.</a:t>
            </a:r>
          </a:p>
          <a:p>
            <a:r>
              <a:rPr lang="en-US" baseline="0" dirty="0" smtClean="0"/>
              <a:t>Examples: Mom, Dad, Grandpa, Grandma, brother, sister, aunt, uncle, friends parents, teacher, principal, etc.</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“The first video</a:t>
            </a:r>
            <a:r>
              <a:rPr lang="en-US" baseline="0" dirty="0" smtClean="0"/>
              <a:t> is about what the Internet is all about.”</a:t>
            </a:r>
          </a:p>
          <a:p>
            <a:endParaRPr lang="en-US" baseline="0" dirty="0" smtClean="0"/>
          </a:p>
          <a:p>
            <a:r>
              <a:rPr lang="en-US" baseline="0" dirty="0" smtClean="0"/>
              <a:t>and / or…</a:t>
            </a:r>
          </a:p>
          <a:p>
            <a:endParaRPr lang="en-US" baseline="0" dirty="0" smtClean="0"/>
          </a:p>
          <a:p>
            <a:pPr>
              <a:spcBef>
                <a:spcPct val="0"/>
              </a:spcBef>
            </a:pPr>
            <a:r>
              <a:rPr lang="en-US" dirty="0" smtClean="0"/>
              <a:t>Ask, “What is the Internet?”</a:t>
            </a:r>
          </a:p>
          <a:p>
            <a:pPr>
              <a:spcBef>
                <a:spcPct val="0"/>
              </a:spcBef>
            </a:pPr>
            <a:r>
              <a:rPr lang="en-US" dirty="0" smtClean="0"/>
              <a:t>Get audience</a:t>
            </a:r>
            <a:r>
              <a:rPr lang="en-US" baseline="0" dirty="0" smtClean="0"/>
              <a:t> input.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Tell an Adult (2:02 minutes)</a:t>
            </a:r>
          </a:p>
          <a:p>
            <a:endParaRPr lang="en-US" dirty="0" smtClean="0"/>
          </a:p>
          <a:p>
            <a:r>
              <a:rPr lang="en-US" dirty="0" smtClean="0"/>
              <a:t>Molly is at</a:t>
            </a:r>
            <a:r>
              <a:rPr lang="en-US" baseline="0" dirty="0" smtClean="0"/>
              <a:t> home after school playing a detective game on the Internet. Kids from around the world can play with her. During the game Molly can chat with other players and share clues. Molly is having a ton of fun until she receives this chat message, “Hey, you’re really dumb!” it says. The message makes Molly feel sad and uncomfortable. But what should she do. The answer is easy. She ends the game and tells her mom about it. Then her Mom contacts the people who run the game so that she can stop the person who is sending bad messages to kids. With her Mom’s help Molly finds another game that is just as fun. If you ever experience anything on the Internet or in the real world that makes you uncomfortable sad or scared, the best thing to do is to tell someone you trust about it. Who are people you trust? Well people you trust might be your mom and dad, your guardian, your older brother or sister, your teacher or principal, a police officer, your grandparents, or an aunt or uncle. These people are there for you when bad things happen. Imagine them all holding hands forming a circle around you that keeps you safe. Now, the bad thing that happened to Molly in her game isn’t the only thing that can go wrong for kids on the Internet or the real world. For instance, you might see a picture on the Internet that make you feel uncomfortable or someone might call you on the phone and say something that makes you feel bad or confused. People in the real world can make us feel uncomfortable too. And even people you trust might do something to make you feel uncomfortable. If this happens, make sure that you talk to another person that you trust about it. So here’s another simple rule for staying safe. If someone on the Internet or anywhere else makes you feel bad or uncomfortable, it is important to tell people you trust about it. They can help you feel better and protect from feeling that way again. </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a:t>
            </a:r>
            <a:r>
              <a:rPr lang="en-US" sz="1200" dirty="0" smtClean="0"/>
              <a:t>What should you do if something on the Internet makes you feel sad, scared, or uncomfortable?</a:t>
            </a:r>
          </a:p>
          <a:p>
            <a:r>
              <a:rPr lang="en-US" sz="1200" dirty="0" smtClean="0"/>
              <a:t>Get</a:t>
            </a:r>
            <a:r>
              <a:rPr lang="en-US" sz="1200" baseline="0" dirty="0" smtClean="0"/>
              <a:t> audience input.</a:t>
            </a:r>
          </a:p>
          <a:p>
            <a:r>
              <a:rPr lang="en-US" sz="1200" baseline="0" dirty="0" smtClean="0"/>
              <a:t>Say, “</a:t>
            </a:r>
            <a:r>
              <a:rPr lang="en-US" dirty="0" smtClean="0"/>
              <a:t>Talk to an adult you know and trust</a:t>
            </a:r>
            <a:r>
              <a:rPr lang="en-US" baseline="0" dirty="0" smtClean="0"/>
              <a:t> such as a parent, teacher, older brother or sister.”</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sz="1200" dirty="0" smtClean="0"/>
              <a:t>What should you do if someone you know and trust does something to make you feel sad, scared, or uncomfortable?”</a:t>
            </a:r>
          </a:p>
          <a:p>
            <a:r>
              <a:rPr lang="en-US" sz="1200" dirty="0" smtClean="0"/>
              <a:t>Get audience input.</a:t>
            </a:r>
          </a:p>
          <a:p>
            <a:r>
              <a:rPr lang="en-US" sz="1200" dirty="0" smtClean="0"/>
              <a:t>Say,</a:t>
            </a:r>
            <a:r>
              <a:rPr lang="en-US" sz="1200" baseline="0" dirty="0" smtClean="0"/>
              <a:t> “</a:t>
            </a:r>
            <a:r>
              <a:rPr lang="en-US" dirty="0" smtClean="0"/>
              <a:t>Talk to another adult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“This</a:t>
            </a:r>
            <a:r>
              <a:rPr lang="en-US" baseline="0" dirty="0" smtClean="0"/>
              <a:t> is a picture of those adults that you might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#4 is: </a:t>
            </a:r>
            <a:r>
              <a:rPr lang="en-US" baseline="0" dirty="0" smtClean="0"/>
              <a:t>‘Being Kind Online.’ It is important to be kind to others in the classroom, at recess, and in the lunch-room. However, it is also important to be kind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is the ‘Golden Rule?’”</a:t>
            </a:r>
          </a:p>
          <a:p>
            <a:r>
              <a:rPr lang="en-US" dirty="0" smtClean="0"/>
              <a:t>Get audience input.</a:t>
            </a:r>
          </a:p>
          <a:p>
            <a:r>
              <a:rPr lang="en-US" dirty="0" smtClean="0"/>
              <a:t>Say, “This rule is important</a:t>
            </a:r>
            <a:r>
              <a:rPr lang="en-US" baseline="0" dirty="0" smtClean="0"/>
              <a:t> in real life as well as on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Video: Be Kind Online (1:57 minutes)</a:t>
            </a:r>
          </a:p>
          <a:p>
            <a:endParaRPr lang="en-US" dirty="0" smtClean="0"/>
          </a:p>
          <a:p>
            <a:r>
              <a:rPr lang="en-US" dirty="0" smtClean="0"/>
              <a:t>Here is Molly in the classroom saying hello to her teacher</a:t>
            </a:r>
            <a:r>
              <a:rPr lang="en-US" baseline="0" dirty="0" smtClean="0"/>
              <a:t> with a big friendly smile. Later at recess, she lets a friend take a turn on the swing. Then in the lunchroom Molly thanks another friend for her help with homework. Molly knows that it is important to treat others like she would like to be treated. You probably know that too, but did you also know that good manners and kindness are just as important on the Internet as they are in the real world. It’s true. People you might talk or play with on the Internet have feelings just like your friends at school. That is why it is important to be friendly with them. And when everyone is respectful and nice on the Internet it makes the Internet safer and more fun for kids like you and Molly. Let’s visit with Molly again while she’s playing a game on the Internet with her cousin Mike. The object of the game is to work with a friend to find the answers to puzzles. Molly is good at math so she gets the answers quickly but Mike is having trouble getting the answers. What should Molly do? Should Molly say you are not smart enough for this game. Or, should she help Mike find the answers. If you decided that Molly should help Mike, you are right. Would you like it if someone said you weren’t smart enough to play a game? Of course not. That is just mean and icky like this green monster. You don’t want to be a green monster. That is why you should choose to be kind and respectful. With her cousin Mike Molly thinks about how she would want to be treated if she were struggling with something. And you never know maybe later Mike will help Molly solve other types of puzzles that aren’t as easy for Molly. So here’s another simple rule: being helpful and kind is the best way to make the Internet safe and fun for all kinds of people. Following this rule will help you feel good about the time that you and your friends spend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26</a:t>
            </a:fld>
            <a:endParaRPr lang="en-US"/>
          </a:p>
        </p:txBody>
      </p:sp>
    </p:spTree>
    <p:extLst>
      <p:ext uri="{BB962C8B-B14F-4D97-AF65-F5344CB8AC3E}">
        <p14:creationId xmlns:p14="http://schemas.microsoft.com/office/powerpoint/2010/main" val="985390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“When are good manners</a:t>
            </a:r>
            <a:r>
              <a:rPr lang="en-US" baseline="0" dirty="0" smtClean="0"/>
              <a:t> important?”</a:t>
            </a:r>
          </a:p>
          <a:p>
            <a:r>
              <a:rPr lang="en-US" baseline="0" dirty="0" smtClean="0"/>
              <a:t>Get audience input.</a:t>
            </a:r>
          </a:p>
          <a:p>
            <a:r>
              <a:rPr lang="en-US" baseline="0" dirty="0" smtClean="0"/>
              <a:t>Examples: At school, at home, on the playground, and on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“How would you want to be treated if you were struggling with a math problem?”</a:t>
            </a:r>
          </a:p>
          <a:p>
            <a:r>
              <a:rPr lang="en-US" dirty="0" smtClean="0"/>
              <a:t>Get audience input.</a:t>
            </a:r>
          </a:p>
          <a:p>
            <a:r>
              <a:rPr lang="en-US" dirty="0" smtClean="0"/>
              <a:t>Say, “Follow the ‘Golden Rule.’”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“Rule #5 is: ‘Say “NO!” to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“What is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 audience input.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Examples: someone who text mean things, saying hurtful</a:t>
            </a:r>
            <a:r>
              <a:rPr lang="en-US" baseline="0" dirty="0" smtClean="0"/>
              <a:t> things in an e-mail message, posting something embarrassing of someone else using technology (i.e., Use of technology to threaten, harass, or embarrass someone).</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“This is Molly”</a:t>
            </a:r>
          </a:p>
          <a:p>
            <a:r>
              <a:rPr lang="en-US" baseline="0" dirty="0" smtClean="0"/>
              <a:t>Say, “Molly is going to help us learn about being safe on the Internet today.”</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“Alex is in the 4</a:t>
            </a:r>
            <a:r>
              <a:rPr lang="en-US" baseline="30000" dirty="0" smtClean="0"/>
              <a:t>th</a:t>
            </a:r>
            <a:r>
              <a:rPr lang="en-US" dirty="0" smtClean="0"/>
              <a:t> grade and will help us learn</a:t>
            </a:r>
            <a:r>
              <a:rPr lang="en-US" baseline="0" dirty="0" smtClean="0"/>
              <a:t> about cyber-bullying and what we should do if it ever happens to you.”</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“Big Mike is the</a:t>
            </a:r>
            <a:r>
              <a:rPr lang="en-US" baseline="0" dirty="0" smtClean="0"/>
              <a:t> bully in our story. </a:t>
            </a:r>
            <a:r>
              <a:rPr lang="en-US" dirty="0" smtClean="0"/>
              <a:t>Does Big Mike look like a bully?”</a:t>
            </a:r>
          </a:p>
          <a:p>
            <a:r>
              <a:rPr lang="en-US" dirty="0" smtClean="0"/>
              <a:t>Get</a:t>
            </a:r>
            <a:r>
              <a:rPr lang="en-US" baseline="0" dirty="0" smtClean="0"/>
              <a:t> audience input.</a:t>
            </a:r>
          </a:p>
          <a:p>
            <a:r>
              <a:rPr lang="en-US" baseline="0" dirty="0" smtClean="0"/>
              <a:t>Say, “Sometime bullies don’t look mean or bad like Big Mike. Sometimes they can look like a pretty normal kid.”</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“Please help us answer this question while watching the video.”</a:t>
            </a:r>
          </a:p>
          <a:p>
            <a:r>
              <a:rPr lang="en-US" baseline="0" dirty="0" smtClean="0"/>
              <a:t>‘What does Alex do to stop Big Mike from cyber-bullying him?”</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weeks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did Alex</a:t>
            </a:r>
            <a:r>
              <a:rPr lang="en-US" baseline="0" dirty="0" smtClean="0"/>
              <a:t> do to stop Big Mike from cyber-bullying him?”</a:t>
            </a:r>
          </a:p>
          <a:p>
            <a:r>
              <a:rPr lang="en-US" baseline="0" dirty="0" smtClean="0"/>
              <a:t>Get audience input.</a:t>
            </a:r>
          </a:p>
          <a:p>
            <a:r>
              <a:rPr lang="en-US" baseline="0" dirty="0" smtClean="0"/>
              <a:t>Note: Look for three answers: 1) Alex told the 6</a:t>
            </a:r>
            <a:r>
              <a:rPr lang="en-US" baseline="30000" dirty="0" smtClean="0"/>
              <a:t>th</a:t>
            </a:r>
            <a:r>
              <a:rPr lang="en-US" baseline="0" dirty="0" smtClean="0"/>
              <a:t> grade teacher, 2) Alex told his parents, 3) Alex saved the evidence – the text message, e-mail message, and posting from the web sites.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Say, “Here is what to do if a cyber-bully targets you: </a:t>
            </a:r>
          </a:p>
          <a:p>
            <a:pPr marL="228600" indent="-228600">
              <a:buAutoNum type="arabicParenR"/>
            </a:pPr>
            <a:r>
              <a:rPr lang="en-US" baseline="0" dirty="0" smtClean="0"/>
              <a:t>Do not respond to the bully, </a:t>
            </a:r>
          </a:p>
          <a:p>
            <a:pPr marL="228600" indent="-228600">
              <a:buAutoNum type="arabicParenR"/>
            </a:pPr>
            <a:r>
              <a:rPr lang="en-US" baseline="0" dirty="0" smtClean="0"/>
              <a:t>Save the evidence, and </a:t>
            </a:r>
          </a:p>
          <a:p>
            <a:pPr marL="228600" indent="-228600">
              <a:buAutoNum type="arabicParenR"/>
            </a:pPr>
            <a:r>
              <a:rPr lang="en-US" baseline="0" dirty="0" smtClean="0"/>
              <a:t>Report it.”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“Let’s review</a:t>
            </a:r>
            <a:r>
              <a:rPr lang="en-US" baseline="0" dirty="0" smtClean="0"/>
              <a:t> what we have learned today.”</a:t>
            </a:r>
          </a:p>
          <a:p>
            <a:r>
              <a:rPr lang="en-US" baseline="0" dirty="0" smtClean="0"/>
              <a:t>Note: Review the bulleted items.</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“Please go home and tell your parents or guardian what you have learned about Internet safety today. Your parents probably did not grow up with the Internet or cell phones so this will help them learn something that they don’t know much about.”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“Thank you for inviting me here</a:t>
            </a:r>
            <a:r>
              <a:rPr lang="en-US" baseline="0" dirty="0" smtClean="0"/>
              <a:t> today to talk about Internet safety.”</a:t>
            </a:r>
          </a:p>
        </p:txBody>
      </p:sp>
      <p:sp>
        <p:nvSpPr>
          <p:cNvPr id="4" name="Slide Number Placeholder 3"/>
          <p:cNvSpPr>
            <a:spLocks noGrp="1"/>
          </p:cNvSpPr>
          <p:nvPr>
            <p:ph type="sldNum" sz="quarter" idx="10"/>
          </p:nvPr>
        </p:nvSpPr>
        <p:spPr/>
        <p:txBody>
          <a:bodyPr/>
          <a:lstStyle/>
          <a:p>
            <a:fld id="{3C05ED3A-1F16-164C-B0D8-C4E1C02458A7}" type="slidenum">
              <a:rPr lang="en-US" smtClean="0"/>
              <a:pPr/>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dirty="0" smtClean="0"/>
              <a:t>Say,</a:t>
            </a:r>
            <a:r>
              <a:rPr lang="en-US" baseline="0" dirty="0" smtClean="0"/>
              <a:t> “In the video </a:t>
            </a:r>
            <a:r>
              <a:rPr lang="en-US" dirty="0" smtClean="0"/>
              <a:t>Molly is going to ask and then answer three questions.”</a:t>
            </a:r>
          </a:p>
          <a:p>
            <a:pPr>
              <a:spcBef>
                <a:spcPct val="0"/>
              </a:spcBef>
            </a:pPr>
            <a:r>
              <a:rPr lang="en-US" dirty="0" smtClean="0"/>
              <a:t>Review questions with students.</a:t>
            </a:r>
          </a:p>
          <a:p>
            <a:pPr>
              <a:spcBef>
                <a:spcPct val="0"/>
              </a:spcBef>
            </a:pPr>
            <a:r>
              <a:rPr lang="en-US" dirty="0" smtClean="0"/>
              <a:t>Say,</a:t>
            </a:r>
            <a:r>
              <a:rPr lang="en-US" baseline="0" dirty="0" smtClean="0"/>
              <a:t> “I am going to need your help. Watch Molly ask and answer these three questions in this video because I am going to ask you to help me answer these three questions after the video.”</a:t>
            </a:r>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smtClean="0"/>
              <a:t>Video: What is the Internet? (2 min 23 sec)</a:t>
            </a:r>
          </a:p>
          <a:p>
            <a:pPr fontAlgn="auto">
              <a:spcBef>
                <a:spcPts val="0"/>
              </a:spcBef>
              <a:spcAft>
                <a:spcPts val="0"/>
              </a:spcAft>
              <a:defRPr/>
            </a:pPr>
            <a:endParaRPr lang="en-US" dirty="0" smtClean="0"/>
          </a:p>
          <a:p>
            <a:pPr fontAlgn="auto">
              <a:spcBef>
                <a:spcPts val="0"/>
              </a:spcBef>
              <a:spcAft>
                <a:spcPts val="0"/>
              </a:spcAft>
              <a:defRPr/>
            </a:pPr>
            <a:r>
              <a:rPr lang="en-US" dirty="0" smtClean="0"/>
              <a:t>At the end of the video ask the students if they heard the answers to Molly’s questions.</a:t>
            </a:r>
          </a:p>
          <a:p>
            <a:pPr marL="228600" indent="-228600" fontAlgn="auto">
              <a:spcBef>
                <a:spcPts val="0"/>
              </a:spcBef>
              <a:spcAft>
                <a:spcPts val="0"/>
              </a:spcAft>
              <a:buFontTx/>
              <a:buAutoNum type="arabicPeriod"/>
              <a:defRPr/>
            </a:pPr>
            <a:r>
              <a:rPr lang="en-US" dirty="0" smtClean="0"/>
              <a:t>How big is the Internet and is it part of the real world? Answer: The Internet is very big but it is not the real world. The real world is made up of places like your school and your neighborhood. The real world has people who live in it like you and your teacher. The Internet is different from the real-world because it exists on computers. These computers are connected together that let’s people talk and share information with each other. Information like this picture of a banana slug. Real people use the Internet but imagine if people tried to live inside their computers. That is just silly. That’s why the Internet isn’t a real place. It’s a tool people use to get information. </a:t>
            </a:r>
          </a:p>
          <a:p>
            <a:pPr marL="228600" indent="-228600" fontAlgn="auto">
              <a:spcBef>
                <a:spcPts val="0"/>
              </a:spcBef>
              <a:spcAft>
                <a:spcPts val="0"/>
              </a:spcAft>
              <a:buFontTx/>
              <a:buAutoNum type="arabicPeriod"/>
              <a:defRPr/>
            </a:pPr>
            <a:r>
              <a:rPr lang="en-US" dirty="0" smtClean="0"/>
              <a:t>What are the good things on the Internet? Answer: The banana slug is good because it’s funny. Molly uses the Internet to learn…to read stories, play games, and watches videos.</a:t>
            </a:r>
          </a:p>
          <a:p>
            <a:pPr marL="228600" indent="-228600" fontAlgn="auto">
              <a:spcBef>
                <a:spcPts val="0"/>
              </a:spcBef>
              <a:spcAft>
                <a:spcPts val="0"/>
              </a:spcAft>
              <a:buFontTx/>
              <a:buAutoNum type="arabicPeriod"/>
              <a:defRPr/>
            </a:pPr>
            <a:r>
              <a:rPr lang="en-US" dirty="0" smtClean="0"/>
              <a:t>Is the Internet just made for kids? Answer: Only some of the Internet is made for kids. There are pictures and other things that kids really shouldn’t see. There are places on the Internet where people say mean things about each other. These places aren’t fun. And, they are not safe for kids. If you follow some simple rules, kids can avoid them. There are places in your neighborhood that aren’t safe  (e.g., look both ways before crossing a street; don’t talk to strangers or accept candy from them). These rules are simple and they can keep you safe in the real world.</a:t>
            </a:r>
          </a:p>
          <a:p>
            <a:pPr marL="0" indent="0">
              <a:buNone/>
            </a:pP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dirty="0" smtClean="0"/>
              <a:t>Say,</a:t>
            </a:r>
            <a:r>
              <a:rPr lang="en-US" baseline="0" dirty="0" smtClean="0"/>
              <a:t> “Okay, who can help me answer the first question?”</a:t>
            </a:r>
          </a:p>
          <a:p>
            <a:pPr>
              <a:spcBef>
                <a:spcPct val="0"/>
              </a:spcBef>
            </a:pPr>
            <a:r>
              <a:rPr lang="en-US" baseline="0" dirty="0" smtClean="0"/>
              <a:t>Have the students help answer the three questions, as follows:</a:t>
            </a:r>
          </a:p>
          <a:p>
            <a:pPr marL="228600" indent="-228600">
              <a:spcBef>
                <a:spcPct val="0"/>
              </a:spcBef>
              <a:buAutoNum type="arabicParenR"/>
            </a:pPr>
            <a:r>
              <a:rPr lang="en-US" baseline="0" dirty="0" smtClean="0"/>
              <a:t>How big is the Internet and is it part of the real world? Answer: The Internet is very big and it is not part of the real world.</a:t>
            </a:r>
          </a:p>
          <a:p>
            <a:pPr marL="228600" indent="-228600">
              <a:spcBef>
                <a:spcPct val="0"/>
              </a:spcBef>
              <a:buAutoNum type="arabicParenR"/>
            </a:pPr>
            <a:r>
              <a:rPr lang="en-US" baseline="0" dirty="0" smtClean="0"/>
              <a:t>What are the good things on the Internet? Answer: Educational videos. Molly watched a video on dinosaurs. (add other things that you can think of here.)</a:t>
            </a:r>
          </a:p>
          <a:p>
            <a:pPr marL="228600" indent="-228600">
              <a:spcBef>
                <a:spcPct val="0"/>
              </a:spcBef>
              <a:buAutoNum type="arabicParenR"/>
            </a:pPr>
            <a:r>
              <a:rPr lang="en-US" baseline="0" dirty="0" smtClean="0"/>
              <a:t>Is the Internet made just for kids? Answer: No. There are some things on the Internet that kids should not see. We will talk about what to do to be safer on the Internet.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“Today we will learn the rules of Internet Safety.”</a:t>
            </a:r>
          </a:p>
          <a:p>
            <a:endParaRPr lang="en-US" baseline="0" dirty="0" smtClean="0"/>
          </a:p>
          <a:p>
            <a:pPr marL="228600" indent="-228600">
              <a:buFontTx/>
              <a:buAutoNum type="arabicPeriod"/>
            </a:pPr>
            <a:r>
              <a:rPr lang="en-US" sz="1200" dirty="0" smtClean="0"/>
              <a:t> Protect your personal information</a:t>
            </a:r>
          </a:p>
          <a:p>
            <a:pPr marL="228600" indent="-228600">
              <a:buFontTx/>
              <a:buAutoNum type="arabicPeriod"/>
            </a:pPr>
            <a:r>
              <a:rPr lang="en-US" sz="1200" dirty="0" smtClean="0"/>
              <a:t> Don’t “friend” strangers online </a:t>
            </a:r>
          </a:p>
          <a:p>
            <a:pPr marL="228600" indent="-228600">
              <a:buFontTx/>
              <a:buAutoNum type="arabicPeriod"/>
            </a:pPr>
            <a:r>
              <a:rPr lang="en-US" sz="1200" dirty="0" smtClean="0"/>
              <a:t>Tell an adult you trust</a:t>
            </a:r>
          </a:p>
          <a:p>
            <a:pPr marL="228600" indent="-228600">
              <a:buFontTx/>
              <a:buAutoNum type="arabicPeriod"/>
            </a:pPr>
            <a:r>
              <a:rPr lang="en-US" sz="1200" dirty="0" smtClean="0"/>
              <a:t> Be kind online</a:t>
            </a:r>
          </a:p>
          <a:p>
            <a:pPr marL="228600" indent="-228600">
              <a:buFontTx/>
              <a:buAutoNum type="arabicPeriod"/>
            </a:pPr>
            <a:r>
              <a:rPr lang="en-US" sz="1200" dirty="0" smtClean="0"/>
              <a:t> Say “NO!” to cyber-bullies</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“Rule #1 is ‘Protect Your Personal Information.’”</a:t>
            </a:r>
          </a:p>
          <a:p>
            <a:r>
              <a:rPr lang="en-US" baseline="0" dirty="0" smtClean="0"/>
              <a:t>“What are some examples of personal information, information that we should not share with strangers?”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a:t>
            </a:r>
            <a:r>
              <a:rPr lang="en-US" baseline="0" dirty="0" smtClean="0"/>
              <a:t> audience input.</a:t>
            </a:r>
          </a:p>
          <a:p>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Review examples of personal information on this slide.</a:t>
            </a:r>
          </a:p>
          <a:p>
            <a:r>
              <a:rPr lang="en-US" baseline="0" dirty="0" smtClean="0"/>
              <a:t>Say, “Let’s watch a video that will teach us what personal information is and how we can protect it.”</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5/30/14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5/30/14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5/30/14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5/30/14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5/30/14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5/30/14</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xmlns:p14="http://schemas.microsoft.com/office/powerpoint/2010/main">
    <p:dissolve/>
  </p:transition>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8.png"/><Relationship Id="rId1" Type="http://schemas.microsoft.com/office/2007/relationships/media" Target="../media/media2.wmv"/><Relationship Id="rId2" Type="http://schemas.openxmlformats.org/officeDocument/2006/relationships/video" Target="../media/media2.wmv"/></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5.xml"/><Relationship Id="rId5" Type="http://schemas.openxmlformats.org/officeDocument/2006/relationships/image" Target="../media/image12.png"/><Relationship Id="rId1" Type="http://schemas.microsoft.com/office/2007/relationships/media" Target="../media/media3.wmv"/><Relationship Id="rId2" Type="http://schemas.openxmlformats.org/officeDocument/2006/relationships/video" Target="../media/media3.wmv"/></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0.xml"/><Relationship Id="rId5" Type="http://schemas.openxmlformats.org/officeDocument/2006/relationships/image" Target="../media/image19.png"/><Relationship Id="rId1" Type="http://schemas.microsoft.com/office/2007/relationships/media" Target="../media/media4.wmv"/><Relationship Id="rId2" Type="http://schemas.openxmlformats.org/officeDocument/2006/relationships/video" Target="../media/media4.wm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6.xml"/><Relationship Id="rId5" Type="http://schemas.openxmlformats.org/officeDocument/2006/relationships/image" Target="../media/image24.png"/><Relationship Id="rId1" Type="http://schemas.microsoft.com/office/2007/relationships/media" Target="../media/media5.wmv"/><Relationship Id="rId2" Type="http://schemas.openxmlformats.org/officeDocument/2006/relationships/video" Target="../media/media5.wmv"/></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3.xml"/><Relationship Id="rId5" Type="http://schemas.openxmlformats.org/officeDocument/2006/relationships/image" Target="../media/image29.png"/><Relationship Id="rId1" Type="http://schemas.microsoft.com/office/2007/relationships/media" Target="../media/media6.wmv"/><Relationship Id="rId2" Type="http://schemas.openxmlformats.org/officeDocument/2006/relationships/video" Target="../media/media6.wmv"/></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6.png"/><Relationship Id="rId1" Type="http://schemas.microsoft.com/office/2007/relationships/media" Target="../media/media1.wmv"/><Relationship Id="rId2" Type="http://schemas.openxmlformats.org/officeDocument/2006/relationships/video" Target="../media/media1.wm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492919"/>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K-3 What is personal info.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76200" y="3048"/>
            <a:ext cx="9220200" cy="6854952"/>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0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should you guard your personal information?</a:t>
            </a:r>
            <a:endParaRPr lang="en-US" dirty="0"/>
          </a:p>
        </p:txBody>
      </p:sp>
      <p:pic>
        <p:nvPicPr>
          <p:cNvPr id="2050" name="Picture 2"/>
          <p:cNvPicPr>
            <a:picLocks noChangeAspect="1" noChangeArrowheads="1"/>
          </p:cNvPicPr>
          <p:nvPr/>
        </p:nvPicPr>
        <p:blipFill>
          <a:blip r:embed="rId3"/>
          <a:srcRect/>
          <a:stretch>
            <a:fillRect/>
          </a:stretch>
        </p:blipFill>
        <p:spPr bwMode="auto">
          <a:xfrm>
            <a:off x="1674814" y="1676400"/>
            <a:ext cx="5792786" cy="4353466"/>
          </a:xfrm>
          <a:prstGeom prst="rect">
            <a:avLst/>
          </a:prstGeom>
          <a:noFill/>
          <a:ln w="9525">
            <a:noFill/>
            <a:miter lim="800000"/>
            <a:headEnd/>
            <a:tailEnd/>
          </a:ln>
        </p:spPr>
      </p:pic>
    </p:spTree>
    <p:extLst>
      <p:ext uri="{BB962C8B-B14F-4D97-AF65-F5344CB8AC3E}">
        <p14:creationId xmlns:p14="http://schemas.microsoft.com/office/powerpoint/2010/main" val="185740541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When is it okay to give out your personal information?</a:t>
            </a:r>
            <a:br>
              <a:rPr lang="en-US" dirty="0" smtClean="0"/>
            </a:br>
            <a:endParaRPr lang="en-US" dirty="0"/>
          </a:p>
        </p:txBody>
      </p:sp>
      <p:pic>
        <p:nvPicPr>
          <p:cNvPr id="3074" name="Picture 2"/>
          <p:cNvPicPr>
            <a:picLocks noChangeAspect="1" noChangeArrowheads="1"/>
          </p:cNvPicPr>
          <p:nvPr/>
        </p:nvPicPr>
        <p:blipFill>
          <a:blip r:embed="rId3"/>
          <a:srcRect/>
          <a:stretch>
            <a:fillRect/>
          </a:stretch>
        </p:blipFill>
        <p:spPr bwMode="auto">
          <a:xfrm>
            <a:off x="1676402" y="1678022"/>
            <a:ext cx="5791198" cy="4341778"/>
          </a:xfrm>
          <a:prstGeom prst="rect">
            <a:avLst/>
          </a:prstGeom>
          <a:noFill/>
          <a:ln w="9525">
            <a:noFill/>
            <a:miter lim="800000"/>
            <a:headEnd/>
            <a:tailEnd/>
          </a:ln>
        </p:spPr>
      </p:pic>
    </p:spTree>
    <p:extLst>
      <p:ext uri="{BB962C8B-B14F-4D97-AF65-F5344CB8AC3E}">
        <p14:creationId xmlns:p14="http://schemas.microsoft.com/office/powerpoint/2010/main" val="355434447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#2: Don’t “Friend” Strangers Online</a:t>
            </a:r>
            <a:endParaRPr lang="en-US" sz="4000" dirty="0"/>
          </a:p>
        </p:txBody>
      </p:sp>
      <p:pic>
        <p:nvPicPr>
          <p:cNvPr id="5" name="Picture 4" descr="Screen Shot 2014-05-07 at 4.15.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1821" y="1676400"/>
            <a:ext cx="5665779" cy="4267200"/>
          </a:xfrm>
          <a:prstGeom prst="rect">
            <a:avLst/>
          </a:prstGeom>
        </p:spPr>
      </p:pic>
    </p:spTree>
    <p:extLst>
      <p:ext uri="{BB962C8B-B14F-4D97-AF65-F5344CB8AC3E}">
        <p14:creationId xmlns:p14="http://schemas.microsoft.com/office/powerpoint/2010/main" val="155466509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should you have as your online friends?</a:t>
            </a:r>
            <a:endParaRPr lang="en-US" dirty="0"/>
          </a:p>
        </p:txBody>
      </p:sp>
      <p:sp>
        <p:nvSpPr>
          <p:cNvPr id="3" name="Content Placeholder 2"/>
          <p:cNvSpPr>
            <a:spLocks noGrp="1"/>
          </p:cNvSpPr>
          <p:nvPr>
            <p:ph idx="1"/>
          </p:nvPr>
        </p:nvSpPr>
        <p:spPr/>
        <p:txBody>
          <a:bodyPr/>
          <a:lstStyle/>
          <a:p>
            <a:r>
              <a:rPr lang="en-US" dirty="0" smtClean="0"/>
              <a:t>People that you know and trust in real life.</a:t>
            </a:r>
          </a:p>
          <a:p>
            <a:pPr lvl="1"/>
            <a:r>
              <a:rPr lang="en-US" dirty="0" smtClean="0"/>
              <a:t>Your mom and dad or guardian</a:t>
            </a:r>
          </a:p>
          <a:p>
            <a:pPr lvl="1"/>
            <a:r>
              <a:rPr lang="en-US" dirty="0" smtClean="0"/>
              <a:t>Your grandpa and grandma</a:t>
            </a:r>
          </a:p>
          <a:p>
            <a:pPr lvl="1"/>
            <a:r>
              <a:rPr lang="en-US" dirty="0" smtClean="0"/>
              <a:t>Your brothers and sisters</a:t>
            </a:r>
          </a:p>
          <a:p>
            <a:pPr lvl="1"/>
            <a:r>
              <a:rPr lang="en-US" dirty="0" smtClean="0"/>
              <a:t>Your aunts and uncles</a:t>
            </a:r>
          </a:p>
          <a:p>
            <a:pPr lvl="1"/>
            <a:r>
              <a:rPr lang="en-US" smtClean="0"/>
              <a:t>Your </a:t>
            </a:r>
            <a:r>
              <a:rPr lang="en-US" dirty="0" smtClean="0"/>
              <a:t>friends</a:t>
            </a:r>
          </a:p>
          <a:p>
            <a:pPr lvl="1"/>
            <a:endParaRPr lang="en-US" dirty="0"/>
          </a:p>
        </p:txBody>
      </p:sp>
    </p:spTree>
    <p:extLst>
      <p:ext uri="{BB962C8B-B14F-4D97-AF65-F5344CB8AC3E}">
        <p14:creationId xmlns:p14="http://schemas.microsoft.com/office/powerpoint/2010/main" val="2266122366"/>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4-6 Online Friend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extLst>
      <p:ext uri="{BB962C8B-B14F-4D97-AF65-F5344CB8AC3E}">
        <p14:creationId xmlns:p14="http://schemas.microsoft.com/office/powerpoint/2010/main" val="2008022490"/>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9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Your online friends should be people that you </a:t>
            </a:r>
            <a:r>
              <a:rPr lang="en-US" i="1" dirty="0" smtClean="0"/>
              <a:t>know </a:t>
            </a:r>
            <a:r>
              <a:rPr lang="en-US" dirty="0" smtClean="0"/>
              <a:t>and </a:t>
            </a:r>
            <a:r>
              <a:rPr lang="en-US" i="1" dirty="0" smtClean="0"/>
              <a:t>trust</a:t>
            </a:r>
            <a:r>
              <a:rPr lang="en-US" dirty="0" smtClean="0"/>
              <a:t>.</a:t>
            </a:r>
            <a:endParaRPr lang="en-US" dirty="0"/>
          </a:p>
        </p:txBody>
      </p:sp>
      <p:pic>
        <p:nvPicPr>
          <p:cNvPr id="5122" name="Picture 2"/>
          <p:cNvPicPr>
            <a:picLocks noChangeAspect="1" noChangeArrowheads="1"/>
          </p:cNvPicPr>
          <p:nvPr/>
        </p:nvPicPr>
        <p:blipFill>
          <a:blip r:embed="rId3"/>
          <a:srcRect/>
          <a:stretch>
            <a:fillRect/>
          </a:stretch>
        </p:blipFill>
        <p:spPr bwMode="auto">
          <a:xfrm>
            <a:off x="457200" y="2057401"/>
            <a:ext cx="2835275" cy="2103437"/>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4"/>
          <a:srcRect/>
          <a:stretch>
            <a:fillRect/>
          </a:stretch>
        </p:blipFill>
        <p:spPr bwMode="auto">
          <a:xfrm>
            <a:off x="488072" y="4495800"/>
            <a:ext cx="2804403" cy="2133785"/>
          </a:xfrm>
          <a:prstGeom prst="rect">
            <a:avLst/>
          </a:prstGeom>
          <a:noFill/>
          <a:ln w="9525">
            <a:noFill/>
            <a:miter lim="800000"/>
            <a:headEnd/>
            <a:tailEnd/>
          </a:ln>
        </p:spPr>
      </p:pic>
      <p:pic>
        <p:nvPicPr>
          <p:cNvPr id="5124" name="Picture 4"/>
          <p:cNvPicPr>
            <a:picLocks noChangeAspect="1" noChangeArrowheads="1"/>
          </p:cNvPicPr>
          <p:nvPr/>
        </p:nvPicPr>
        <p:blipFill>
          <a:blip r:embed="rId5"/>
          <a:srcRect/>
          <a:stretch>
            <a:fillRect/>
          </a:stretch>
        </p:blipFill>
        <p:spPr bwMode="auto">
          <a:xfrm>
            <a:off x="5881687" y="4503922"/>
            <a:ext cx="2805113" cy="2125663"/>
          </a:xfrm>
          <a:prstGeom prst="rect">
            <a:avLst/>
          </a:prstGeom>
          <a:noFill/>
          <a:ln w="9525">
            <a:noFill/>
            <a:miter lim="800000"/>
            <a:headEnd/>
            <a:tailEnd/>
          </a:ln>
        </p:spPr>
      </p:pic>
      <p:pic>
        <p:nvPicPr>
          <p:cNvPr id="5125" name="Picture 5"/>
          <p:cNvPicPr>
            <a:picLocks noChangeAspect="1" noChangeArrowheads="1"/>
          </p:cNvPicPr>
          <p:nvPr/>
        </p:nvPicPr>
        <p:blipFill>
          <a:blip r:embed="rId6"/>
          <a:srcRect/>
          <a:stretch>
            <a:fillRect/>
          </a:stretch>
        </p:blipFill>
        <p:spPr bwMode="auto">
          <a:xfrm>
            <a:off x="5881687" y="2057401"/>
            <a:ext cx="2805113" cy="2133600"/>
          </a:xfrm>
          <a:prstGeom prst="rect">
            <a:avLst/>
          </a:prstGeom>
          <a:noFill/>
          <a:ln w="9525">
            <a:noFill/>
            <a:miter lim="800000"/>
            <a:headEnd/>
            <a:tailEnd/>
          </a:ln>
        </p:spPr>
      </p:pic>
    </p:spTree>
    <p:extLst>
      <p:ext uri="{BB962C8B-B14F-4D97-AF65-F5344CB8AC3E}">
        <p14:creationId xmlns:p14="http://schemas.microsoft.com/office/powerpoint/2010/main" val="204819952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diamond(in)">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diamond(in)">
                                      <p:cBhvr>
                                        <p:cTn id="17" dur="500"/>
                                        <p:tgtEl>
                                          <p:spTgt spid="51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diamond(in)">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Should you “chat” in a chat room with someone you don’t know?</a:t>
            </a:r>
            <a:endParaRPr lang="en-US" dirty="0"/>
          </a:p>
        </p:txBody>
      </p:sp>
      <p:sp>
        <p:nvSpPr>
          <p:cNvPr id="3" name="Content Placeholder 2"/>
          <p:cNvSpPr>
            <a:spLocks noGrp="1"/>
          </p:cNvSpPr>
          <p:nvPr>
            <p:ph idx="1"/>
          </p:nvPr>
        </p:nvSpPr>
        <p:spPr/>
        <p:txBody>
          <a:bodyPr/>
          <a:lstStyle/>
          <a:p>
            <a:endParaRPr lang="en-US" dirty="0"/>
          </a:p>
        </p:txBody>
      </p:sp>
      <p:pic>
        <p:nvPicPr>
          <p:cNvPr id="5" name="Picture 2"/>
          <p:cNvPicPr>
            <a:picLocks noChangeAspect="1" noChangeArrowheads="1"/>
          </p:cNvPicPr>
          <p:nvPr/>
        </p:nvPicPr>
        <p:blipFill>
          <a:blip r:embed="rId3"/>
          <a:srcRect/>
          <a:stretch>
            <a:fillRect/>
          </a:stretch>
        </p:blipFill>
        <p:spPr bwMode="auto">
          <a:xfrm>
            <a:off x="1676400" y="1678147"/>
            <a:ext cx="5476988" cy="4341654"/>
          </a:xfrm>
          <a:prstGeom prst="rect">
            <a:avLst/>
          </a:prstGeom>
          <a:noFill/>
          <a:ln w="9525">
            <a:noFill/>
            <a:miter lim="800000"/>
            <a:headEnd/>
            <a:tailEnd/>
          </a:ln>
        </p:spPr>
      </p:pic>
    </p:spTree>
    <p:extLst>
      <p:ext uri="{BB962C8B-B14F-4D97-AF65-F5344CB8AC3E}">
        <p14:creationId xmlns:p14="http://schemas.microsoft.com/office/powerpoint/2010/main" val="172710108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#3: Tell An Adult You Trust</a:t>
            </a:r>
            <a:endParaRPr lang="en-US" sz="4000" dirty="0"/>
          </a:p>
        </p:txBody>
      </p:sp>
      <p:pic>
        <p:nvPicPr>
          <p:cNvPr id="4" name="Picture 3"/>
          <p:cNvPicPr/>
          <p:nvPr/>
        </p:nvPicPr>
        <p:blipFill>
          <a:blip r:embed="rId3" cstate="print"/>
          <a:srcRect/>
          <a:stretch>
            <a:fillRect/>
          </a:stretch>
        </p:blipFill>
        <p:spPr bwMode="auto">
          <a:xfrm>
            <a:off x="1524000" y="1744980"/>
            <a:ext cx="6019800" cy="4122420"/>
          </a:xfrm>
          <a:prstGeom prst="rect">
            <a:avLst/>
          </a:prstGeom>
          <a:noFill/>
          <a:ln w="9525">
            <a:noFill/>
            <a:miter lim="800000"/>
            <a:headEnd/>
            <a:tailEnd/>
          </a:ln>
        </p:spPr>
      </p:pic>
    </p:spTree>
    <p:extLst>
      <p:ext uri="{BB962C8B-B14F-4D97-AF65-F5344CB8AC3E}">
        <p14:creationId xmlns:p14="http://schemas.microsoft.com/office/powerpoint/2010/main" val="491405558"/>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is an adult you </a:t>
            </a:r>
            <a:br>
              <a:rPr lang="en-US" dirty="0" smtClean="0"/>
            </a:br>
            <a:r>
              <a:rPr lang="en-US" i="1" dirty="0" smtClean="0"/>
              <a:t>know </a:t>
            </a:r>
            <a:r>
              <a:rPr lang="en-US" dirty="0" smtClean="0"/>
              <a:t>and </a:t>
            </a:r>
            <a:r>
              <a:rPr lang="en-US" i="1" dirty="0" smtClean="0"/>
              <a:t>trust</a:t>
            </a:r>
            <a:r>
              <a:rPr lang="en-US" dirty="0" smtClean="0"/>
              <a:t>?</a:t>
            </a:r>
            <a:endParaRPr lang="en-US" dirty="0"/>
          </a:p>
        </p:txBody>
      </p:sp>
      <p:sp>
        <p:nvSpPr>
          <p:cNvPr id="3" name="Content Placeholder 2"/>
          <p:cNvSpPr>
            <a:spLocks noGrp="1"/>
          </p:cNvSpPr>
          <p:nvPr>
            <p:ph idx="1"/>
          </p:nvPr>
        </p:nvSpPr>
        <p:spPr/>
        <p:txBody>
          <a:bodyPr/>
          <a:lstStyle/>
          <a:p>
            <a:r>
              <a:rPr lang="en-US" dirty="0" smtClean="0"/>
              <a:t>People that you know and trust in real life may include:</a:t>
            </a:r>
          </a:p>
          <a:p>
            <a:pPr lvl="1"/>
            <a:r>
              <a:rPr lang="en-US" dirty="0" smtClean="0"/>
              <a:t>Your mom and dad or guardian</a:t>
            </a:r>
          </a:p>
          <a:p>
            <a:pPr lvl="1"/>
            <a:r>
              <a:rPr lang="en-US" dirty="0" smtClean="0"/>
              <a:t>Your grandpa and grandma</a:t>
            </a:r>
          </a:p>
          <a:p>
            <a:pPr lvl="1"/>
            <a:r>
              <a:rPr lang="en-US" dirty="0" smtClean="0"/>
              <a:t>Your big brother or sister</a:t>
            </a:r>
          </a:p>
          <a:p>
            <a:pPr lvl="1"/>
            <a:r>
              <a:rPr lang="en-US" dirty="0" smtClean="0"/>
              <a:t>Your aunts and uncles</a:t>
            </a:r>
          </a:p>
          <a:p>
            <a:pPr lvl="1"/>
            <a:r>
              <a:rPr lang="en-US" dirty="0" smtClean="0"/>
              <a:t>Your teacher </a:t>
            </a:r>
          </a:p>
          <a:p>
            <a:endParaRPr lang="en-US" dirty="0"/>
          </a:p>
        </p:txBody>
      </p:sp>
    </p:spTree>
    <p:extLst>
      <p:ext uri="{BB962C8B-B14F-4D97-AF65-F5344CB8AC3E}">
        <p14:creationId xmlns:p14="http://schemas.microsoft.com/office/powerpoint/2010/main" val="3863055654"/>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Internet?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K-3 Tell an Adult.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8288" y="0"/>
            <a:ext cx="9125712" cy="6844284"/>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9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600" dirty="0" smtClean="0"/>
              <a:t>What should you do if something on the Internet makes you feel sad, scared, or uncomfortable? </a:t>
            </a:r>
            <a:endParaRPr lang="en-US" sz="3600" dirty="0"/>
          </a:p>
        </p:txBody>
      </p:sp>
      <p:pic>
        <p:nvPicPr>
          <p:cNvPr id="6146" name="Picture 2"/>
          <p:cNvPicPr>
            <a:picLocks noChangeAspect="1" noChangeArrowheads="1"/>
          </p:cNvPicPr>
          <p:nvPr/>
        </p:nvPicPr>
        <p:blipFill>
          <a:blip r:embed="rId3"/>
          <a:srcRect/>
          <a:stretch>
            <a:fillRect/>
          </a:stretch>
        </p:blipFill>
        <p:spPr bwMode="auto">
          <a:xfrm>
            <a:off x="1423363" y="1676400"/>
            <a:ext cx="5889515" cy="4419600"/>
          </a:xfrm>
          <a:prstGeom prst="rect">
            <a:avLst/>
          </a:prstGeom>
          <a:noFill/>
          <a:ln w="9525">
            <a:noFill/>
            <a:miter lim="800000"/>
            <a:headEnd/>
            <a:tailEnd/>
          </a:ln>
        </p:spPr>
      </p:pic>
    </p:spTree>
    <p:extLst>
      <p:ext uri="{BB962C8B-B14F-4D97-AF65-F5344CB8AC3E}">
        <p14:creationId xmlns:p14="http://schemas.microsoft.com/office/powerpoint/2010/main" val="248593294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200" dirty="0" smtClean="0"/>
              <a:t>What should you do if someone you know and trust does something to make you feel sad, scared, or uncomfortable?</a:t>
            </a:r>
            <a:endParaRPr lang="en-US" sz="3200" dirty="0"/>
          </a:p>
        </p:txBody>
      </p:sp>
      <p:pic>
        <p:nvPicPr>
          <p:cNvPr id="7170" name="Picture 2"/>
          <p:cNvPicPr>
            <a:picLocks noChangeAspect="1" noChangeArrowheads="1"/>
          </p:cNvPicPr>
          <p:nvPr/>
        </p:nvPicPr>
        <p:blipFill>
          <a:blip r:embed="rId3"/>
          <a:srcRect/>
          <a:stretch>
            <a:fillRect/>
          </a:stretch>
        </p:blipFill>
        <p:spPr bwMode="auto">
          <a:xfrm>
            <a:off x="1752600" y="1676400"/>
            <a:ext cx="5638800" cy="4540412"/>
          </a:xfrm>
          <a:prstGeom prst="rect">
            <a:avLst/>
          </a:prstGeom>
          <a:noFill/>
          <a:ln w="9525">
            <a:noFill/>
            <a:miter lim="800000"/>
            <a:headEnd/>
            <a:tailEnd/>
          </a:ln>
        </p:spPr>
      </p:pic>
    </p:spTree>
    <p:extLst>
      <p:ext uri="{BB962C8B-B14F-4D97-AF65-F5344CB8AC3E}">
        <p14:creationId xmlns:p14="http://schemas.microsoft.com/office/powerpoint/2010/main" val="394850987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This is a picture of those adults that you may know and trust in real life.</a:t>
            </a:r>
            <a:endParaRPr lang="en-US" sz="3600"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124339" y="1676400"/>
            <a:ext cx="6514322" cy="4495800"/>
          </a:xfrm>
          <a:prstGeom prst="rect">
            <a:avLst/>
          </a:prstGeom>
          <a:noFill/>
          <a:ln w="9525">
            <a:noFill/>
            <a:miter lim="800000"/>
            <a:headEnd/>
            <a:tailEnd/>
          </a:ln>
        </p:spPr>
      </p:pic>
    </p:spTree>
    <p:extLst>
      <p:ext uri="{BB962C8B-B14F-4D97-AF65-F5344CB8AC3E}">
        <p14:creationId xmlns:p14="http://schemas.microsoft.com/office/powerpoint/2010/main" val="3096943958"/>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#4:  Be Kind Online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653540" y="1946910"/>
            <a:ext cx="5433060" cy="4301490"/>
          </a:xfrm>
          <a:prstGeom prst="rect">
            <a:avLst/>
          </a:prstGeom>
          <a:noFill/>
          <a:ln w="9525">
            <a:noFill/>
            <a:miter lim="800000"/>
            <a:headEnd/>
            <a:tailEnd/>
          </a:ln>
        </p:spPr>
      </p:pic>
    </p:spTree>
    <p:extLst>
      <p:ext uri="{BB962C8B-B14F-4D97-AF65-F5344CB8AC3E}">
        <p14:creationId xmlns:p14="http://schemas.microsoft.com/office/powerpoint/2010/main" val="93034522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the “golden rule?”</a:t>
            </a:r>
            <a:endParaRPr lang="en-US" dirty="0"/>
          </a:p>
        </p:txBody>
      </p:sp>
      <p:sp>
        <p:nvSpPr>
          <p:cNvPr id="3" name="Content Placeholder 2"/>
          <p:cNvSpPr>
            <a:spLocks noGrp="1"/>
          </p:cNvSpPr>
          <p:nvPr>
            <p:ph idx="1"/>
          </p:nvPr>
        </p:nvSpPr>
        <p:spPr/>
        <p:txBody>
          <a:bodyPr/>
          <a:lstStyle/>
          <a:p>
            <a:r>
              <a:rPr lang="en-US" dirty="0" smtClean="0"/>
              <a:t>Treat others like you would like to be treated.</a:t>
            </a:r>
            <a:endParaRPr lang="en-US" dirty="0"/>
          </a:p>
        </p:txBody>
      </p:sp>
    </p:spTree>
    <p:extLst>
      <p:ext uri="{BB962C8B-B14F-4D97-AF65-F5344CB8AC3E}">
        <p14:creationId xmlns:p14="http://schemas.microsoft.com/office/powerpoint/2010/main" val="658980079"/>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K-3 Be Kind Online.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8288"/>
            <a:ext cx="9119616" cy="6839712"/>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are good manners important?</a:t>
            </a:r>
            <a:endParaRPr lang="en-US" dirty="0"/>
          </a:p>
        </p:txBody>
      </p:sp>
      <p:sp>
        <p:nvSpPr>
          <p:cNvPr id="3" name="Content Placeholder 2"/>
          <p:cNvSpPr>
            <a:spLocks noGrp="1"/>
          </p:cNvSpPr>
          <p:nvPr>
            <p:ph idx="1"/>
          </p:nvPr>
        </p:nvSpPr>
        <p:spPr/>
        <p:txBody>
          <a:bodyPr/>
          <a:lstStyle/>
          <a:p>
            <a:r>
              <a:rPr lang="en-US" dirty="0" smtClean="0"/>
              <a:t>At school</a:t>
            </a:r>
          </a:p>
          <a:p>
            <a:r>
              <a:rPr lang="en-US" dirty="0" smtClean="0"/>
              <a:t>At home</a:t>
            </a:r>
          </a:p>
          <a:p>
            <a:r>
              <a:rPr lang="en-US" dirty="0" smtClean="0"/>
              <a:t>On the playground</a:t>
            </a:r>
          </a:p>
          <a:p>
            <a:r>
              <a:rPr lang="en-US" dirty="0" smtClean="0"/>
              <a:t>On the Internet</a:t>
            </a:r>
            <a:endParaRPr lang="en-US" dirty="0"/>
          </a:p>
        </p:txBody>
      </p:sp>
    </p:spTree>
    <p:extLst>
      <p:ext uri="{BB962C8B-B14F-4D97-AF65-F5344CB8AC3E}">
        <p14:creationId xmlns:p14="http://schemas.microsoft.com/office/powerpoint/2010/main" val="1249850127"/>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5"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2" dur="5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29"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sz="4000" dirty="0" smtClean="0"/>
              <a:t>How would you want to be treated if you were struggling with a math problem?</a:t>
            </a:r>
            <a:r>
              <a:rPr lang="en-US" dirty="0" smtClean="0"/>
              <a:t/>
            </a:r>
            <a:br>
              <a:rPr lang="en-US" dirty="0" smtClean="0"/>
            </a:br>
            <a:endParaRPr lang="en-US" dirty="0"/>
          </a:p>
        </p:txBody>
      </p:sp>
      <p:pic>
        <p:nvPicPr>
          <p:cNvPr id="8194" name="Picture 2"/>
          <p:cNvPicPr>
            <a:picLocks noChangeAspect="1" noChangeArrowheads="1"/>
          </p:cNvPicPr>
          <p:nvPr/>
        </p:nvPicPr>
        <p:blipFill>
          <a:blip r:embed="rId3"/>
          <a:srcRect/>
          <a:stretch>
            <a:fillRect/>
          </a:stretch>
        </p:blipFill>
        <p:spPr bwMode="auto">
          <a:xfrm>
            <a:off x="1676400" y="1676400"/>
            <a:ext cx="5889513" cy="4419600"/>
          </a:xfrm>
          <a:prstGeom prst="rect">
            <a:avLst/>
          </a:prstGeom>
          <a:noFill/>
          <a:ln w="9525">
            <a:noFill/>
            <a:miter lim="800000"/>
            <a:headEnd/>
            <a:tailEnd/>
          </a:ln>
        </p:spPr>
      </p:pic>
    </p:spTree>
    <p:extLst>
      <p:ext uri="{BB962C8B-B14F-4D97-AF65-F5344CB8AC3E}">
        <p14:creationId xmlns:p14="http://schemas.microsoft.com/office/powerpoint/2010/main" val="41484135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normAutofit fontScale="90000"/>
          </a:bodyPr>
          <a:lstStyle/>
          <a:p>
            <a:r>
              <a:rPr lang="en-US" sz="4200" dirty="0" smtClean="0"/>
              <a:t>Rule #5:  Say “NO!” to Cyber-Bullying</a:t>
            </a:r>
            <a:r>
              <a:rPr lang="en-US" dirty="0" smtClean="0"/>
              <a:t/>
            </a:r>
            <a:br>
              <a:rPr lang="en-US" dirty="0" smtClean="0"/>
            </a:br>
            <a:endParaRPr lang="en-US" dirty="0"/>
          </a:p>
        </p:txBody>
      </p:sp>
      <p:pic>
        <p:nvPicPr>
          <p:cNvPr id="3" name="Picture 2" descr="Screen Shot 2014-05-08 at 9.19.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36680"/>
            <a:ext cx="6360319" cy="4359320"/>
          </a:xfrm>
          <a:prstGeom prst="rect">
            <a:avLst/>
          </a:prstGeom>
        </p:spPr>
      </p:pic>
    </p:spTree>
    <p:extLst>
      <p:ext uri="{BB962C8B-B14F-4D97-AF65-F5344CB8AC3E}">
        <p14:creationId xmlns:p14="http://schemas.microsoft.com/office/powerpoint/2010/main" val="2326567011"/>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is Molly</a:t>
            </a:r>
          </a:p>
        </p:txBody>
      </p:sp>
      <p:pic>
        <p:nvPicPr>
          <p:cNvPr id="4" name="Content Placeholder 3"/>
          <p:cNvPicPr>
            <a:picLocks noGrp="1"/>
          </p:cNvPicPr>
          <p:nvPr>
            <p:ph idx="1"/>
          </p:nvPr>
        </p:nvPicPr>
        <p:blipFill>
          <a:blip r:embed="rId3" cstate="print"/>
          <a:srcRect l="-25645" r="-25645"/>
          <a:stretch>
            <a:fillRect/>
          </a:stretch>
        </p:blipFill>
        <p:spPr bwMode="auto">
          <a:xfrm>
            <a:off x="2895600" y="2971800"/>
            <a:ext cx="6805246" cy="3276600"/>
          </a:xfrm>
          <a:prstGeom prst="rect">
            <a:avLst/>
          </a:prstGeom>
          <a:noFill/>
          <a:ln w="9525">
            <a:noFill/>
            <a:miter lim="800000"/>
            <a:headEnd/>
            <a:tailEnd/>
          </a:ln>
        </p:spPr>
      </p:pic>
      <p:sp>
        <p:nvSpPr>
          <p:cNvPr id="5" name="Content Placeholder 2"/>
          <p:cNvSpPr txBox="1">
            <a:spLocks/>
          </p:cNvSpPr>
          <p:nvPr/>
        </p:nvSpPr>
        <p:spPr>
          <a:xfrm>
            <a:off x="457200" y="2057401"/>
            <a:ext cx="8229600" cy="3962400"/>
          </a:xfrm>
          <a:prstGeom prst="rect">
            <a:avLst/>
          </a:prstGeom>
        </p:spPr>
        <p:txBody>
          <a:bodyPr vert="horz" lIns="91440" tIns="45720" rIns="91440" bIns="45720" rtlCol="0">
            <a:normAutofit/>
          </a:bodyPr>
          <a:lstStyle>
            <a:lvl1pPr marL="342900" indent="-342900" algn="l" defTabSz="914400" rtl="0" eaLnBrk="1" latinLnBrk="0" hangingPunct="1">
              <a:spcBef>
                <a:spcPts val="2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ts val="6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ts val="6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ts val="6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ts val="6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Molly is going to help us learn about being safe on the Internet today.</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Alex is in the 4</a:t>
            </a:r>
            <a:r>
              <a:rPr lang="en-US" sz="3600" baseline="30000" dirty="0" smtClean="0"/>
              <a:t>th</a:t>
            </a:r>
            <a:r>
              <a:rPr lang="en-US" sz="3600" dirty="0" smtClean="0"/>
              <a:t> grade and is going to help us learn about cyber-bullying.</a:t>
            </a:r>
            <a:endParaRPr lang="en-US" sz="3600"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extLst>
      <p:ext uri="{BB962C8B-B14F-4D97-AF65-F5344CB8AC3E}">
        <p14:creationId xmlns:p14="http://schemas.microsoft.com/office/powerpoint/2010/main" val="460700553"/>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Big Mike is the bully in our story.</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676400" y="2080259"/>
            <a:ext cx="5284470" cy="3939541"/>
          </a:xfrm>
          <a:prstGeom prst="rect">
            <a:avLst/>
          </a:prstGeom>
          <a:noFill/>
          <a:ln w="9525">
            <a:noFill/>
            <a:miter lim="800000"/>
            <a:headEnd/>
            <a:tailEnd/>
          </a:ln>
        </p:spPr>
      </p:pic>
    </p:spTree>
    <p:extLst>
      <p:ext uri="{BB962C8B-B14F-4D97-AF65-F5344CB8AC3E}">
        <p14:creationId xmlns:p14="http://schemas.microsoft.com/office/powerpoint/2010/main" val="145302978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dirty="0" smtClean="0">
                <a:effectLst>
                  <a:outerShdw blurRad="50800" dist="50800" dir="2700000" algn="tl" rotWithShape="0">
                    <a:schemeClr val="bg1">
                      <a:alpha val="30000"/>
                    </a:schemeClr>
                  </a:outerShdw>
                </a:effectLst>
                <a:latin typeface="+mj-lt"/>
                <a:ea typeface="+mj-ea"/>
                <a:cs typeface="+mj-cs"/>
              </a:rPr>
              <a:t>Please help </a:t>
            </a:r>
            <a:r>
              <a:rPr kumimoji="0" lang="en-US" sz="4800" b="1" i="0" u="none" strike="noStrike" kern="1200" cap="none" spc="0" normalizeH="0" baseline="0" noProof="0" dirty="0" smtClean="0">
                <a:ln>
                  <a:noFill/>
                </a:ln>
                <a:effectLst>
                  <a:outerShdw blurRad="50800" dist="50800" dir="2700000" algn="tl" rotWithShape="0">
                    <a:schemeClr val="bg1">
                      <a:alpha val="30000"/>
                    </a:schemeClr>
                  </a:outerShdw>
                </a:effectLst>
                <a:uLnTx/>
                <a:uFillTx/>
                <a:latin typeface="+mj-lt"/>
                <a:ea typeface="+mj-ea"/>
                <a:cs typeface="+mj-cs"/>
              </a:rPr>
              <a:t>us answer</a:t>
            </a:r>
            <a:r>
              <a:rPr kumimoji="0" lang="en-US" sz="4800" b="1" i="0" u="none" strike="noStrike" kern="1200" cap="none" spc="0" normalizeH="0" noProof="0" dirty="0" smtClean="0">
                <a:ln>
                  <a:noFill/>
                </a:ln>
                <a:effectLst>
                  <a:outerShdw blurRad="50800" dist="50800" dir="2700000" algn="tl" rotWithShape="0">
                    <a:schemeClr val="bg1">
                      <a:alpha val="30000"/>
                    </a:schemeClr>
                  </a:outerShdw>
                </a:effectLst>
                <a:uLnTx/>
                <a:uFillTx/>
                <a:latin typeface="+mj-lt"/>
                <a:ea typeface="+mj-ea"/>
                <a:cs typeface="+mj-cs"/>
              </a:rPr>
              <a:t> this question while watching the video:</a:t>
            </a:r>
            <a:endParaRPr kumimoji="0" lang="en-US" sz="4800" b="1" i="0" u="none" strike="noStrike" kern="1200" cap="none" spc="0" normalizeH="0" baseline="0" noProof="0" dirty="0">
              <a:ln>
                <a:noFill/>
              </a:ln>
              <a:effectLst>
                <a:outerShdw blurRad="50800" dist="50800" dir="2700000" algn="tl" rotWithShape="0">
                  <a:schemeClr val="bg1">
                    <a:alpha val="30000"/>
                  </a:schemeClr>
                </a:outerShdw>
              </a:effectLst>
              <a:uLnTx/>
              <a:uFillTx/>
              <a:latin typeface="+mj-lt"/>
              <a:ea typeface="+mj-ea"/>
              <a:cs typeface="+mj-cs"/>
            </a:endParaRPr>
          </a:p>
        </p:txBody>
      </p:sp>
    </p:spTree>
    <p:extLst>
      <p:ext uri="{BB962C8B-B14F-4D97-AF65-F5344CB8AC3E}">
        <p14:creationId xmlns:p14="http://schemas.microsoft.com/office/powerpoint/2010/main" val="2340270913"/>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K-6 Cyber-bullies are No Fun.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8128" y="6096"/>
            <a:ext cx="9135872" cy="6851904"/>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did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FF"/>
                </a:solidFill>
                <a:effectLst>
                  <a:outerShdw blurRad="50800" dist="50800" dir="2700000" algn="tl" rotWithShape="0">
                    <a:schemeClr val="bg1">
                      <a:alpha val="30000"/>
                    </a:schemeClr>
                  </a:outerShdw>
                </a:effectLst>
                <a:uLnTx/>
                <a:uFillTx/>
                <a:latin typeface="+mj-lt"/>
                <a:ea typeface="+mj-ea"/>
                <a:cs typeface="+mj-cs"/>
              </a:rPr>
              <a:t>So, what’s the answer to this question…???</a:t>
            </a:r>
            <a:endParaRPr kumimoji="0" lang="en-US" sz="4800" b="1" i="0" u="none" strike="noStrike" kern="1200" cap="none" spc="0" normalizeH="0" baseline="0" noProof="0" dirty="0">
              <a:ln>
                <a:noFill/>
              </a:ln>
              <a:solidFill>
                <a:srgbClr val="FFFFFF"/>
              </a:solidFill>
              <a:effectLst>
                <a:outerShdw blurRad="50800" dist="50800" dir="2700000" algn="tl" rotWithShape="0">
                  <a:schemeClr val="bg1">
                    <a:alpha val="30000"/>
                  </a:schemeClr>
                </a:outerShdw>
              </a:effectLst>
              <a:uLnTx/>
              <a:uFillTx/>
              <a:latin typeface="+mj-lt"/>
              <a:ea typeface="+mj-ea"/>
              <a:cs typeface="+mj-cs"/>
            </a:endParaRPr>
          </a:p>
        </p:txBody>
      </p:sp>
      <p:sp>
        <p:nvSpPr>
          <p:cNvPr id="4" name="Title 1"/>
          <p:cNvSpPr txBox="1">
            <a:spLocks/>
          </p:cNvSpPr>
          <p:nvPr/>
        </p:nvSpPr>
        <p:spPr>
          <a:xfrm>
            <a:off x="609600" y="3657600"/>
            <a:ext cx="8229600" cy="1981200"/>
          </a:xfrm>
          <a:prstGeom prst="rect">
            <a:avLst/>
          </a:prstGeom>
        </p:spPr>
        <p:txBody>
          <a:bodyPr vert="horz" lIns="91440" tIns="45720" rIns="91440" bIns="45720" rtlCol="0" anchor="ctr">
            <a:normAutofit fontScale="75000" lnSpcReduction="20000"/>
          </a:bodyPr>
          <a:lstStyle/>
          <a:p>
            <a:pPr marL="742950" lvl="0" indent="-742950" defTabSz="914400">
              <a:spcBef>
                <a:spcPct val="0"/>
              </a:spcBef>
              <a:buAutoNum type="arabicParenR"/>
            </a:pPr>
            <a:r>
              <a:rPr lang="en-US" sz="3700" dirty="0" smtClean="0">
                <a:solidFill>
                  <a:srgbClr val="FFFF00"/>
                </a:solidFill>
              </a:rPr>
              <a:t>Alex told the 6</a:t>
            </a:r>
            <a:r>
              <a:rPr lang="en-US" sz="3700" baseline="30000" dirty="0" smtClean="0">
                <a:solidFill>
                  <a:srgbClr val="FFFF00"/>
                </a:solidFill>
              </a:rPr>
              <a:t>th</a:t>
            </a:r>
            <a:r>
              <a:rPr lang="en-US" sz="3700" dirty="0" smtClean="0">
                <a:solidFill>
                  <a:srgbClr val="FFFF00"/>
                </a:solidFill>
              </a:rPr>
              <a:t> grade teacher, </a:t>
            </a:r>
          </a:p>
          <a:p>
            <a:pPr marL="742950" lvl="0" indent="-742950" defTabSz="914400">
              <a:spcBef>
                <a:spcPct val="0"/>
              </a:spcBef>
              <a:buAutoNum type="arabicParenR"/>
            </a:pPr>
            <a:r>
              <a:rPr lang="en-US" sz="3700" dirty="0" smtClean="0">
                <a:solidFill>
                  <a:srgbClr val="FFFF00"/>
                </a:solidFill>
              </a:rPr>
              <a:t>Alex told his parents, </a:t>
            </a:r>
          </a:p>
          <a:p>
            <a:pPr marL="742950" lvl="0" indent="-742950" defTabSz="914400">
              <a:spcBef>
                <a:spcPct val="0"/>
              </a:spcBef>
              <a:buAutoNum type="arabicParenR"/>
            </a:pPr>
            <a:r>
              <a:rPr lang="en-US" sz="3700" dirty="0" smtClean="0">
                <a:solidFill>
                  <a:srgbClr val="FFFF00"/>
                </a:solidFill>
              </a:rPr>
              <a:t>Alex saved the evidence – the text message, e-mail message, and posting from the web sites. </a:t>
            </a: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
            </a:r>
            <a:b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b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extLst>
      <p:ext uri="{BB962C8B-B14F-4D97-AF65-F5344CB8AC3E}">
        <p14:creationId xmlns:p14="http://schemas.microsoft.com/office/powerpoint/2010/main" val="1815552414"/>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Here is what to do if a cyber-bully targets you: </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sz="3600" dirty="0" smtClean="0"/>
              <a:t>Do not respond to the bully</a:t>
            </a:r>
          </a:p>
          <a:p>
            <a:pPr marL="457200" indent="-457200">
              <a:buFont typeface="+mj-lt"/>
              <a:buAutoNum type="arabicPeriod"/>
            </a:pPr>
            <a:r>
              <a:rPr lang="en-US" sz="3600" dirty="0" smtClean="0"/>
              <a:t>Save the evidence, and </a:t>
            </a:r>
          </a:p>
          <a:p>
            <a:pPr marL="457200" indent="-457200">
              <a:buFont typeface="+mj-lt"/>
              <a:buAutoNum type="arabicPeriod"/>
            </a:pPr>
            <a:r>
              <a:rPr lang="en-US" sz="3600" dirty="0" smtClean="0"/>
              <a:t>Report it.</a:t>
            </a:r>
          </a:p>
          <a:p>
            <a:endParaRPr lang="en-US" dirty="0"/>
          </a:p>
        </p:txBody>
      </p:sp>
    </p:spTree>
    <p:extLst>
      <p:ext uri="{BB962C8B-B14F-4D97-AF65-F5344CB8AC3E}">
        <p14:creationId xmlns:p14="http://schemas.microsoft.com/office/powerpoint/2010/main" val="79454459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a:t> </a:t>
            </a:r>
            <a:r>
              <a:rPr lang="en-US" sz="4000" dirty="0" smtClean="0"/>
              <a:t>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Tell an adult you trust</a:t>
            </a:r>
            <a:endParaRPr lang="en-US" sz="4000" dirty="0"/>
          </a:p>
          <a:p>
            <a:pPr marL="228600" indent="-228600">
              <a:buFontTx/>
              <a:buAutoNum type="arabicPeriod"/>
            </a:pPr>
            <a:r>
              <a:rPr lang="en-US" sz="4000" dirty="0" smtClean="0"/>
              <a:t> Be kind online</a:t>
            </a:r>
            <a:endParaRPr lang="en-US" sz="4000" dirty="0"/>
          </a:p>
          <a:p>
            <a:pPr marL="228600" indent="-228600">
              <a:buFontTx/>
              <a:buAutoNum type="arabicPeriod"/>
            </a:pPr>
            <a:r>
              <a:rPr lang="en-US" sz="4000" dirty="0" smtClean="0"/>
              <a:t> Say “NO!” to cyber-bullies</a:t>
            </a:r>
            <a:endParaRPr lang="en-US" sz="4000" dirty="0"/>
          </a:p>
          <a:p>
            <a:endParaRPr lang="en-US" dirty="0"/>
          </a:p>
        </p:txBody>
      </p:sp>
      <p:sp>
        <p:nvSpPr>
          <p:cNvPr id="3" name="Title 2"/>
          <p:cNvSpPr>
            <a:spLocks noGrp="1"/>
          </p:cNvSpPr>
          <p:nvPr>
            <p:ph type="title"/>
          </p:nvPr>
        </p:nvSpPr>
        <p:spPr/>
        <p:txBody>
          <a:bodyPr>
            <a:normAutofit fontScale="90000"/>
          </a:bodyPr>
          <a:lstStyle/>
          <a:p>
            <a:r>
              <a:rPr lang="en-US" dirty="0"/>
              <a:t>What have we learned about Internet Safety today?</a:t>
            </a:r>
          </a:p>
        </p:txBody>
      </p:sp>
    </p:spTree>
    <p:extLst>
      <p:ext uri="{BB962C8B-B14F-4D97-AF65-F5344CB8AC3E}">
        <p14:creationId xmlns:p14="http://schemas.microsoft.com/office/powerpoint/2010/main" val="236864200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91400" cy="2514600"/>
          </a:xfrm>
        </p:spPr>
        <p:txBody>
          <a:bodyPr>
            <a:normAutofit fontScale="90000"/>
          </a:bodyPr>
          <a:lstStyle/>
          <a:p>
            <a:r>
              <a:rPr lang="en-US" dirty="0" smtClean="0"/>
              <a:t>Please go home and tell your parents or guardian what you have learned about Internet safety today.</a:t>
            </a:r>
            <a:endParaRPr lang="en-US" dirty="0"/>
          </a:p>
        </p:txBody>
      </p:sp>
    </p:spTree>
    <p:extLst>
      <p:ext uri="{BB962C8B-B14F-4D97-AF65-F5344CB8AC3E}">
        <p14:creationId xmlns:p14="http://schemas.microsoft.com/office/powerpoint/2010/main" val="258298283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4800600" cy="1600200"/>
          </a:xfrm>
        </p:spPr>
        <p:txBody>
          <a:bodyPr>
            <a:normAutofit/>
          </a:bodyPr>
          <a:lstStyle/>
          <a:p>
            <a:r>
              <a:rPr lang="en-US" dirty="0" smtClean="0"/>
              <a:t>The End</a:t>
            </a:r>
            <a:endParaRPr lang="en-US" dirty="0"/>
          </a:p>
        </p:txBody>
      </p:sp>
      <p:pic>
        <p:nvPicPr>
          <p:cNvPr id="3" name="Picture 2" descr="netsafe_utah_logo_rgb"/>
          <p:cNvPicPr>
            <a:picLocks noChangeAspect="1" noChangeArrowheads="1"/>
          </p:cNvPicPr>
          <p:nvPr/>
        </p:nvPicPr>
        <p:blipFill>
          <a:blip r:embed="rId3"/>
          <a:srcRect/>
          <a:stretch>
            <a:fillRect/>
          </a:stretch>
        </p:blipFill>
        <p:spPr bwMode="auto">
          <a:xfrm>
            <a:off x="990600" y="1676400"/>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305243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Molly Has Three Questions:</a:t>
            </a:r>
            <a:endParaRPr lang="en-US" dirty="0"/>
          </a:p>
        </p:txBody>
      </p:sp>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3 What is the Internet.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
        <p:nvSpPr>
          <p:cNvPr id="5" name="Title 1"/>
          <p:cNvSpPr txBox="1">
            <a:spLocks/>
          </p:cNvSpPr>
          <p:nvPr/>
        </p:nvSpPr>
        <p:spPr>
          <a:xfrm>
            <a:off x="457200" y="2286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a:lstStyle>
          <a:p>
            <a:pPr>
              <a:defRPr/>
            </a:pPr>
            <a:r>
              <a:rPr lang="en-US" dirty="0" smtClean="0"/>
              <a:t>Let’s Answer </a:t>
            </a:r>
            <a:br>
              <a:rPr lang="en-US" dirty="0" smtClean="0"/>
            </a:br>
            <a:r>
              <a:rPr lang="en-US" dirty="0" smtClean="0"/>
              <a:t>Molly’s Three Questions:</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Rules of Internet Safety</a:t>
            </a:r>
            <a:endParaRPr lang="en-US" dirty="0"/>
          </a:p>
        </p:txBody>
      </p:sp>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a:t> </a:t>
            </a:r>
            <a:r>
              <a:rPr lang="en-US" sz="4000" dirty="0" smtClean="0"/>
              <a:t>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Tell an adult you trust</a:t>
            </a:r>
            <a:endParaRPr lang="en-US" sz="4000" dirty="0"/>
          </a:p>
          <a:p>
            <a:pPr marL="228600" indent="-228600">
              <a:buFontTx/>
              <a:buAutoNum type="arabicPeriod"/>
            </a:pPr>
            <a:r>
              <a:rPr lang="en-US" sz="4000" dirty="0" smtClean="0"/>
              <a:t> Be kind online</a:t>
            </a:r>
            <a:endParaRPr lang="en-US" sz="4000" dirty="0"/>
          </a:p>
          <a:p>
            <a:pPr marL="228600" indent="-228600">
              <a:buFontTx/>
              <a:buAutoNum type="arabicPeriod"/>
            </a:pPr>
            <a:r>
              <a:rPr lang="en-US" sz="4000" dirty="0" smtClean="0"/>
              <a:t> Say “NO!” to cyber-bullies</a:t>
            </a:r>
            <a:endParaRPr lang="en-US" sz="4000" dirty="0"/>
          </a:p>
          <a:p>
            <a:endParaRPr lang="en-US" dirty="0"/>
          </a:p>
        </p:txBody>
      </p:sp>
    </p:spTree>
    <p:extLst>
      <p:ext uri="{BB962C8B-B14F-4D97-AF65-F5344CB8AC3E}">
        <p14:creationId xmlns:p14="http://schemas.microsoft.com/office/powerpoint/2010/main" val="128840622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Rule #1: Protect Your Personal Information</a:t>
            </a:r>
            <a:endParaRPr lang="en-US" sz="4000" dirty="0"/>
          </a:p>
        </p:txBody>
      </p:sp>
      <p:pic>
        <p:nvPicPr>
          <p:cNvPr id="4" name="Content Placeholder 3"/>
          <p:cNvPicPr>
            <a:picLocks noGrp="1"/>
          </p:cNvPicPr>
          <p:nvPr>
            <p:ph idx="1"/>
          </p:nvPr>
        </p:nvPicPr>
        <p:blipFill>
          <a:blip r:embed="rId3" cstate="print"/>
          <a:srcRect l="-24247" r="-24247"/>
          <a:stretch>
            <a:fillRect/>
          </a:stretch>
        </p:blipFill>
        <p:spPr bwMode="auto">
          <a:xfrm>
            <a:off x="457200" y="2057401"/>
            <a:ext cx="8229600" cy="39624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examples of personal information?</a:t>
            </a:r>
            <a:endParaRPr lang="en-US" dirty="0"/>
          </a:p>
        </p:txBody>
      </p:sp>
      <p:sp>
        <p:nvSpPr>
          <p:cNvPr id="5" name="Content Placeholder 4"/>
          <p:cNvSpPr>
            <a:spLocks noGrp="1"/>
          </p:cNvSpPr>
          <p:nvPr>
            <p:ph idx="1"/>
          </p:nvPr>
        </p:nvSpPr>
        <p:spPr/>
        <p:txBody>
          <a:bodyPr>
            <a:normAutofit lnSpcReduction="10000"/>
          </a:bodyPr>
          <a:lstStyle/>
          <a:p>
            <a:r>
              <a:rPr lang="en-US" dirty="0" smtClean="0"/>
              <a:t>Name</a:t>
            </a:r>
          </a:p>
          <a:p>
            <a:r>
              <a:rPr lang="en-US" dirty="0" smtClean="0"/>
              <a:t>Address</a:t>
            </a:r>
          </a:p>
          <a:p>
            <a:r>
              <a:rPr lang="en-US" dirty="0" smtClean="0"/>
              <a:t>Phone Number</a:t>
            </a:r>
          </a:p>
          <a:p>
            <a:r>
              <a:rPr lang="en-US" dirty="0" smtClean="0"/>
              <a:t>Email Address</a:t>
            </a:r>
          </a:p>
          <a:p>
            <a:r>
              <a:rPr lang="en-US" dirty="0" smtClean="0"/>
              <a:t>Passwords</a:t>
            </a:r>
          </a:p>
          <a:p>
            <a:r>
              <a:rPr lang="en-US" dirty="0" smtClean="0"/>
              <a:t>Birth date</a:t>
            </a:r>
          </a:p>
          <a:p>
            <a:r>
              <a:rPr lang="en-US" dirty="0" smtClean="0"/>
              <a:t>Your School</a:t>
            </a:r>
            <a:endParaRPr lang="en-US" dirty="0"/>
          </a:p>
        </p:txBody>
      </p:sp>
    </p:spTree>
    <p:extLst>
      <p:ext uri="{BB962C8B-B14F-4D97-AF65-F5344CB8AC3E}">
        <p14:creationId xmlns:p14="http://schemas.microsoft.com/office/powerpoint/2010/main" val="1802055938"/>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slide(fromBottom)">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slide(fromBottom)">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slide(fromBottom)">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slide(fromBottom)">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7437</TotalTime>
  <Words>4336</Words>
  <Application>Microsoft Macintosh PowerPoint</Application>
  <PresentationFormat>On-screen Show (4:3)</PresentationFormat>
  <Paragraphs>248</Paragraphs>
  <Slides>38</Slides>
  <Notes>38</Notes>
  <HiddenSlides>0</HiddenSlides>
  <MMClips>6</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Focus</vt:lpstr>
      <vt:lpstr>PowerPoint Presentation</vt:lpstr>
      <vt:lpstr>What is the Internet?</vt:lpstr>
      <vt:lpstr>This is Molly</vt:lpstr>
      <vt:lpstr>Molly Has Three Questions:</vt:lpstr>
      <vt:lpstr>PowerPoint Presentation</vt:lpstr>
      <vt:lpstr>PowerPoint Presentation</vt:lpstr>
      <vt:lpstr>Rules of Internet Safety</vt:lpstr>
      <vt:lpstr>Rule #1: Protect Your Personal Information</vt:lpstr>
      <vt:lpstr>What are some examples of personal information?</vt:lpstr>
      <vt:lpstr>PowerPoint Presentation</vt:lpstr>
      <vt:lpstr>When should you guard your personal information?</vt:lpstr>
      <vt:lpstr>When is it okay to give out your personal information? </vt:lpstr>
      <vt:lpstr>Rule #2: Don’t “Friend” Strangers Online</vt:lpstr>
      <vt:lpstr>Who should you have as your online friends?</vt:lpstr>
      <vt:lpstr>PowerPoint Presentation</vt:lpstr>
      <vt:lpstr>Your online friends should be people that you know and trust.</vt:lpstr>
      <vt:lpstr>Should you “chat” in a chat room with someone you don’t know?</vt:lpstr>
      <vt:lpstr>Rule #3: Tell An Adult You Trust</vt:lpstr>
      <vt:lpstr>Who is an adult you  know and trust?</vt:lpstr>
      <vt:lpstr>PowerPoint Presentation</vt:lpstr>
      <vt:lpstr>What should you do if something on the Internet makes you feel sad, scared, or uncomfortable? </vt:lpstr>
      <vt:lpstr>What should you do if someone you know and trust does something to make you feel sad, scared, or uncomfortable?</vt:lpstr>
      <vt:lpstr>This is a picture of those adults that you may know and trust in real life.</vt:lpstr>
      <vt:lpstr>Rule #4:  Be Kind Online</vt:lpstr>
      <vt:lpstr>What is the “golden rule?”</vt:lpstr>
      <vt:lpstr>PowerPoint Presentation</vt:lpstr>
      <vt:lpstr>When are good manners important?</vt:lpstr>
      <vt:lpstr>How would you want to be treated if you were struggling with a math problem? </vt:lpstr>
      <vt:lpstr>Rule #5:  Say “NO!” to Cyber-Bullying </vt:lpstr>
      <vt:lpstr>Alex is in the 4th grade and is going to help us learn about cyber-bullying.</vt:lpstr>
      <vt:lpstr>Big Mike is the bully in our story.</vt:lpstr>
      <vt:lpstr>What does Alex do to stop Big Mike from cyber-bullying him? </vt:lpstr>
      <vt:lpstr>PowerPoint Presentation</vt:lpstr>
      <vt:lpstr>What did Alex do to stop Big Mike from cyber-bullying him? </vt:lpstr>
      <vt:lpstr>Here is what to do if a cyber-bully targets you: </vt:lpstr>
      <vt:lpstr>What have we learned about Internet Safety today?</vt:lpstr>
      <vt:lpstr>Please go home and tell your parents or guardian what you have learned about Internet safety today.</vt:lpstr>
      <vt:lpstr>The End</vt:lpstr>
    </vt:vector>
  </TitlesOfParts>
  <Company>University of Utah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 </dc:creator>
  <cp:lastModifiedBy>Rob</cp:lastModifiedBy>
  <cp:revision>45</cp:revision>
  <dcterms:created xsi:type="dcterms:W3CDTF">2010-10-20T15:29:09Z</dcterms:created>
  <dcterms:modified xsi:type="dcterms:W3CDTF">2014-05-30T17:20:58Z</dcterms:modified>
</cp:coreProperties>
</file>